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9"/>
  </p:notesMasterIdLst>
  <p:sldIdLst>
    <p:sldId id="256" r:id="rId2"/>
    <p:sldId id="309" r:id="rId3"/>
    <p:sldId id="257" r:id="rId4"/>
    <p:sldId id="263" r:id="rId5"/>
    <p:sldId id="259" r:id="rId6"/>
    <p:sldId id="258" r:id="rId7"/>
    <p:sldId id="260" r:id="rId8"/>
    <p:sldId id="261" r:id="rId9"/>
    <p:sldId id="262" r:id="rId10"/>
    <p:sldId id="265" r:id="rId11"/>
    <p:sldId id="315" r:id="rId12"/>
    <p:sldId id="266" r:id="rId13"/>
    <p:sldId id="267" r:id="rId14"/>
    <p:sldId id="321" r:id="rId15"/>
    <p:sldId id="268" r:id="rId16"/>
    <p:sldId id="269" r:id="rId17"/>
    <p:sldId id="271" r:id="rId18"/>
    <p:sldId id="272" r:id="rId19"/>
    <p:sldId id="316" r:id="rId20"/>
    <p:sldId id="270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324" r:id="rId39"/>
    <p:sldId id="290" r:id="rId40"/>
    <p:sldId id="291" r:id="rId41"/>
    <p:sldId id="317" r:id="rId42"/>
    <p:sldId id="292" r:id="rId43"/>
    <p:sldId id="320" r:id="rId44"/>
    <p:sldId id="300" r:id="rId45"/>
    <p:sldId id="299" r:id="rId46"/>
    <p:sldId id="301" r:id="rId47"/>
    <p:sldId id="303" r:id="rId48"/>
    <p:sldId id="293" r:id="rId49"/>
    <p:sldId id="310" r:id="rId50"/>
    <p:sldId id="313" r:id="rId51"/>
    <p:sldId id="314" r:id="rId52"/>
    <p:sldId id="325" r:id="rId53"/>
    <p:sldId id="326" r:id="rId54"/>
    <p:sldId id="294" r:id="rId55"/>
    <p:sldId id="311" r:id="rId56"/>
    <p:sldId id="318" r:id="rId57"/>
    <p:sldId id="295" r:id="rId58"/>
    <p:sldId id="312" r:id="rId59"/>
    <p:sldId id="319" r:id="rId60"/>
    <p:sldId id="296" r:id="rId61"/>
    <p:sldId id="304" r:id="rId62"/>
    <p:sldId id="297" r:id="rId63"/>
    <p:sldId id="305" r:id="rId64"/>
    <p:sldId id="298" r:id="rId65"/>
    <p:sldId id="307" r:id="rId66"/>
    <p:sldId id="306" r:id="rId67"/>
    <p:sldId id="308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75DA774-81DD-E6F4-4B5C-5CE2DF90EB0A}" name="Angie Sofia Zamora Torres" initials="AT" userId="S::angie-sofia.zamora@endava.com::f6cd03f4-a5b0-46c2-9dca-30545b2e402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34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E367F0-3A01-2E7D-E1E4-53C1DE84687A}" v="10" dt="2022-03-15T18:52:45.721"/>
    <p1510:client id="{50E1F872-DC58-C416-E1EF-0A1785176A73}" v="57" dt="2022-03-14T13:38:06.928"/>
    <p1510:client id="{61707FD1-3DFB-69FC-7651-84C82461CC02}" v="189" dt="2022-03-15T15:08:57.717"/>
    <p1510:client id="{70B7F15F-58C5-8A3A-169B-6031996D55A6}" v="662" dt="2022-03-14T23:02:29.350"/>
    <p1510:client id="{7C7F948E-4123-443E-B5FD-133F25BC1EDE}" v="253" dt="2022-03-14T13:25:21.112"/>
    <p1510:client id="{AD57883C-6058-EF63-B655-794AD5202E00}" v="1349" dt="2022-03-14T19:26:30.094"/>
    <p1510:client id="{C1751122-ED00-79A4-6602-B808A222D219}" v="169" dt="2022-03-15T13:32:28.402"/>
    <p1510:client id="{DCF90961-0E80-444D-AA2D-40CECD57AB66}" v="92" dt="2022-03-14T13:47:56.5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4C177-DD80-4C4E-8402-FB6CBD699F37}" type="datetimeFigureOut">
              <a:t>3/15/2022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1829B9-12F6-46B6-9267-4D5FB650ED2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343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Juan Carlos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829B9-12F6-46B6-9267-4D5FB650ED20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490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err="1">
                <a:cs typeface="Calibri"/>
              </a:rPr>
              <a:t>Tabla</a:t>
            </a:r>
            <a:r>
              <a:rPr lang="en-US">
                <a:cs typeface="Calibri"/>
              </a:rPr>
              <a:t> que </a:t>
            </a:r>
            <a:r>
              <a:rPr lang="en-US" err="1">
                <a:cs typeface="Calibri"/>
              </a:rPr>
              <a:t>almacena</a:t>
            </a:r>
            <a:r>
              <a:rPr lang="en-US">
                <a:cs typeface="Calibri"/>
              </a:rPr>
              <a:t> BLOB (Binary Large Object)</a:t>
            </a:r>
          </a:p>
          <a:p>
            <a:pPr marL="571500" lvl="1" indent="-285750">
              <a:buFont typeface="Arial"/>
              <a:buChar char="•"/>
            </a:pPr>
            <a:r>
              <a:rPr lang="en-US" err="1">
                <a:cs typeface="Calibri"/>
              </a:rPr>
              <a:t>Imagenes</a:t>
            </a:r>
            <a:r>
              <a:rPr lang="en-US">
                <a:cs typeface="Calibri"/>
              </a:rPr>
              <a:t>/Audio/Video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829B9-12F6-46B6-9267-4D5FB650ED20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726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Sofia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829B9-12F6-46B6-9267-4D5FB650ED20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87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Se </a:t>
            </a:r>
            <a:r>
              <a:rPr lang="en-US" err="1">
                <a:cs typeface="Calibri"/>
              </a:rPr>
              <a:t>crea</a:t>
            </a:r>
            <a:r>
              <a:rPr lang="en-US">
                <a:cs typeface="Calibri"/>
              </a:rPr>
              <a:t> un </a:t>
            </a:r>
            <a:r>
              <a:rPr lang="en-US" err="1">
                <a:cs typeface="Calibri"/>
              </a:rPr>
              <a:t>directorio</a:t>
            </a:r>
            <a:r>
              <a:rPr lang="en-US">
                <a:cs typeface="Calibri"/>
              </a:rPr>
              <a:t> para </a:t>
            </a:r>
            <a:r>
              <a:rPr lang="en-US" err="1">
                <a:cs typeface="Calibri"/>
              </a:rPr>
              <a:t>almacenar</a:t>
            </a:r>
            <a:r>
              <a:rPr lang="en-US">
                <a:cs typeface="Calibri"/>
              </a:rPr>
              <a:t> la </a:t>
            </a:r>
            <a:r>
              <a:rPr lang="en-US" err="1">
                <a:cs typeface="Calibri"/>
              </a:rPr>
              <a:t>direccion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donde</a:t>
            </a:r>
            <a:r>
              <a:rPr lang="en-US">
                <a:cs typeface="Calibri"/>
              </a:rPr>
              <a:t> se </a:t>
            </a:r>
            <a:r>
              <a:rPr lang="en-US" err="1">
                <a:cs typeface="Calibri"/>
              </a:rPr>
              <a:t>encuentra</a:t>
            </a:r>
            <a:r>
              <a:rPr lang="en-US">
                <a:cs typeface="Calibri"/>
              </a:rPr>
              <a:t> la imagen a </a:t>
            </a:r>
            <a:r>
              <a:rPr lang="en-US" err="1">
                <a:cs typeface="Calibri"/>
              </a:rPr>
              <a:t>almacenar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829B9-12F6-46B6-9267-4D5FB650ED20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640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Insert con la </a:t>
            </a:r>
            <a:r>
              <a:rPr lang="en-US" err="1">
                <a:cs typeface="Calibri"/>
              </a:rPr>
              <a:t>funcion</a:t>
            </a:r>
            <a:r>
              <a:rPr lang="en-US">
                <a:cs typeface="Calibri"/>
              </a:rPr>
              <a:t> BFILENAME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BFILENAME --&gt; BFILE locator (</a:t>
            </a:r>
            <a:r>
              <a:rPr lang="en-US" err="1">
                <a:cs typeface="Calibri"/>
              </a:rPr>
              <a:t>requiere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directorio</a:t>
            </a:r>
            <a:r>
              <a:rPr lang="en-US">
                <a:cs typeface="Calibri"/>
              </a:rPr>
              <a:t> y filename) a un LOB </a:t>
            </a:r>
            <a:r>
              <a:rPr lang="en-US" err="1">
                <a:cs typeface="Calibri"/>
              </a:rPr>
              <a:t>fisico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sistema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829B9-12F6-46B6-9267-4D5FB650ED20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716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err="1">
                <a:cs typeface="Calibri"/>
              </a:rPr>
              <a:t>Procedimiento</a:t>
            </a:r>
            <a:r>
              <a:rPr lang="en-US">
                <a:cs typeface="Calibri"/>
              </a:rPr>
              <a:t> </a:t>
            </a:r>
          </a:p>
          <a:p>
            <a:pPr marL="685800" lvl="1" indent="-285750">
              <a:buFont typeface="Arial"/>
              <a:buChar char="•"/>
            </a:pPr>
            <a:r>
              <a:rPr lang="en-US">
                <a:cs typeface="Calibri"/>
              </a:rPr>
              <a:t>EMPTY_BLOB() --&gt; Locator </a:t>
            </a:r>
            <a:r>
              <a:rPr lang="en-US" err="1">
                <a:cs typeface="Calibri"/>
              </a:rPr>
              <a:t>vacio</a:t>
            </a:r>
            <a:r>
              <a:rPr lang="en-US">
                <a:cs typeface="Calibri"/>
              </a:rPr>
              <a:t> a un LOB</a:t>
            </a:r>
          </a:p>
          <a:p>
            <a:pPr marL="685800" lvl="1" indent="-285750">
              <a:buFont typeface="Arial"/>
              <a:buChar char="•"/>
            </a:pPr>
            <a:r>
              <a:rPr lang="en-US">
                <a:cs typeface="Calibri"/>
              </a:rPr>
              <a:t>DBMS_LOB : </a:t>
            </a:r>
            <a:r>
              <a:rPr lang="en-US" err="1">
                <a:cs typeface="Calibri"/>
              </a:rPr>
              <a:t>Paquete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procesos</a:t>
            </a:r>
            <a:r>
              <a:rPr lang="en-US">
                <a:cs typeface="Calibri"/>
              </a:rPr>
              <a:t> para </a:t>
            </a:r>
            <a:r>
              <a:rPr lang="en-US" err="1">
                <a:cs typeface="Calibri"/>
              </a:rPr>
              <a:t>operar</a:t>
            </a:r>
            <a:r>
              <a:rPr lang="en-US">
                <a:cs typeface="Calibri"/>
              </a:rPr>
              <a:t> BLOB's, CLOB's y NCLOB's</a:t>
            </a:r>
          </a:p>
          <a:p>
            <a:pPr marL="1028700" lvl="2" indent="-285750">
              <a:buFont typeface="Arial"/>
              <a:buChar char="•"/>
            </a:pPr>
            <a:r>
              <a:rPr lang="en-US">
                <a:cs typeface="Calibri"/>
              </a:rPr>
              <a:t>OPEN(</a:t>
            </a:r>
            <a:r>
              <a:rPr lang="en-US" err="1">
                <a:cs typeface="Calibri"/>
              </a:rPr>
              <a:t>loc_LOB</a:t>
            </a:r>
            <a:r>
              <a:rPr lang="en-US">
                <a:cs typeface="Calibri"/>
              </a:rPr>
              <a:t>, mode)</a:t>
            </a:r>
          </a:p>
          <a:p>
            <a:pPr marL="1028700" lvl="2" indent="-285750">
              <a:buFont typeface="Arial"/>
              <a:buChar char="•"/>
            </a:pPr>
            <a:r>
              <a:rPr lang="en-US">
                <a:cs typeface="Calibri"/>
              </a:rPr>
              <a:t>LOADFORMFILE(</a:t>
            </a:r>
            <a:r>
              <a:rPr lang="en-US" err="1">
                <a:cs typeface="Calibri"/>
              </a:rPr>
              <a:t>dest_loc_LOB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src_file</a:t>
            </a:r>
            <a:r>
              <a:rPr lang="en-US">
                <a:cs typeface="Calibri"/>
              </a:rPr>
              <a:t>, ...)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829B9-12F6-46B6-9267-4D5FB650ED20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55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Juan Carlos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829B9-12F6-46B6-9267-4D5FB650ED20}" type="slidenum"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7326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El backup de la base de </a:t>
            </a:r>
            <a:r>
              <a:rPr lang="en-US" err="1">
                <a:cs typeface="Calibri"/>
              </a:rPr>
              <a:t>datos</a:t>
            </a:r>
            <a:r>
              <a:rPr lang="en-US">
                <a:cs typeface="Calibri"/>
              </a:rPr>
              <a:t> lo </a:t>
            </a:r>
            <a:r>
              <a:rPr lang="en-US" err="1">
                <a:cs typeface="Calibri"/>
              </a:rPr>
              <a:t>hicimos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utilizando</a:t>
            </a:r>
            <a:r>
              <a:rPr lang="en-US">
                <a:cs typeface="Calibri"/>
              </a:rPr>
              <a:t> la </a:t>
            </a:r>
            <a:r>
              <a:rPr lang="en-US" err="1">
                <a:cs typeface="Calibri"/>
              </a:rPr>
              <a:t>herramienta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línea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comandos</a:t>
            </a:r>
            <a:r>
              <a:rPr lang="en-US">
                <a:cs typeface="Calibri"/>
              </a:rPr>
              <a:t> RMAN (Oracle Recovery Manager).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Para </a:t>
            </a:r>
            <a:r>
              <a:rPr lang="en-US" err="1">
                <a:cs typeface="Calibri"/>
              </a:rPr>
              <a:t>hacer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backup, </a:t>
            </a:r>
            <a:r>
              <a:rPr lang="en-US" err="1">
                <a:cs typeface="Calibri"/>
              </a:rPr>
              <a:t>corrimos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 RMAN </a:t>
            </a:r>
            <a:r>
              <a:rPr lang="en-US" err="1">
                <a:cs typeface="Calibri"/>
              </a:rPr>
              <a:t>los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comandos</a:t>
            </a:r>
            <a:r>
              <a:rPr lang="en-US">
                <a:cs typeface="Calibri"/>
              </a:rPr>
              <a:t> que se </a:t>
            </a:r>
            <a:r>
              <a:rPr lang="en-US" err="1">
                <a:cs typeface="Calibri"/>
              </a:rPr>
              <a:t>muestran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pantalla</a:t>
            </a:r>
            <a:r>
              <a:rPr lang="en-US">
                <a:cs typeface="Calibri"/>
              </a:rPr>
              <a:t>.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/>
              </a:rPr>
              <a:t>Primero, </a:t>
            </a:r>
            <a:r>
              <a:rPr lang="en-US" err="1">
                <a:cs typeface="Calibri"/>
              </a:rPr>
              <a:t>corrimos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comando</a:t>
            </a:r>
            <a:r>
              <a:rPr lang="en-US">
                <a:cs typeface="Calibri"/>
              </a:rPr>
              <a:t> CONNECT TARGET para </a:t>
            </a:r>
            <a:r>
              <a:rPr lang="en-US" err="1">
                <a:cs typeface="Calibri"/>
              </a:rPr>
              <a:t>conectarnos</a:t>
            </a:r>
            <a:r>
              <a:rPr lang="en-US">
                <a:cs typeface="Calibri"/>
              </a:rPr>
              <a:t> a la base de </a:t>
            </a:r>
            <a:r>
              <a:rPr lang="en-US" err="1">
                <a:cs typeface="Calibri"/>
              </a:rPr>
              <a:t>datos</a:t>
            </a:r>
            <a:r>
              <a:rPr lang="en-US">
                <a:cs typeface="Calibri"/>
              </a:rPr>
              <a:t>.</a:t>
            </a:r>
          </a:p>
          <a:p>
            <a:pPr marL="742950" lvl="1" indent="-285750">
              <a:buFont typeface="Arial"/>
              <a:buChar char="•"/>
            </a:pPr>
            <a:r>
              <a:rPr lang="en-US" err="1">
                <a:cs typeface="Calibri"/>
              </a:rPr>
              <a:t>Luego</a:t>
            </a:r>
            <a:r>
              <a:rPr lang="en-US">
                <a:cs typeface="Calibri"/>
              </a:rPr>
              <a:t>, de </a:t>
            </a:r>
            <a:r>
              <a:rPr lang="en-US" err="1">
                <a:cs typeface="Calibri"/>
              </a:rPr>
              <a:t>acuerdo</a:t>
            </a:r>
            <a:r>
              <a:rPr lang="en-US">
                <a:cs typeface="Calibri"/>
              </a:rPr>
              <a:t> con lo </a:t>
            </a:r>
            <a:r>
              <a:rPr lang="en-US" err="1">
                <a:cs typeface="Calibri"/>
              </a:rPr>
              <a:t>indicado</a:t>
            </a:r>
            <a:r>
              <a:rPr lang="en-US">
                <a:cs typeface="Calibri"/>
              </a:rPr>
              <a:t> la </a:t>
            </a:r>
            <a:r>
              <a:rPr lang="en-US" err="1">
                <a:cs typeface="Calibri"/>
              </a:rPr>
              <a:t>documentación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apagamos</a:t>
            </a:r>
            <a:r>
              <a:rPr lang="en-US">
                <a:cs typeface="Calibri"/>
              </a:rPr>
              <a:t> la base de </a:t>
            </a:r>
            <a:r>
              <a:rPr lang="en-US" err="1">
                <a:cs typeface="Calibri"/>
              </a:rPr>
              <a:t>datos</a:t>
            </a:r>
            <a:r>
              <a:rPr lang="en-US">
                <a:cs typeface="Calibri"/>
              </a:rPr>
              <a:t> y </a:t>
            </a:r>
            <a:r>
              <a:rPr lang="en-US" err="1">
                <a:cs typeface="Calibri"/>
              </a:rPr>
              <a:t>luego</a:t>
            </a:r>
            <a:r>
              <a:rPr lang="en-US">
                <a:cs typeface="Calibri"/>
              </a:rPr>
              <a:t> la </a:t>
            </a:r>
            <a:r>
              <a:rPr lang="en-US" err="1">
                <a:cs typeface="Calibri"/>
              </a:rPr>
              <a:t>montamos</a:t>
            </a:r>
            <a:r>
              <a:rPr lang="en-US">
                <a:cs typeface="Calibri"/>
              </a:rPr>
              <a:t>, para </a:t>
            </a:r>
            <a:r>
              <a:rPr lang="en-US" err="1">
                <a:cs typeface="Calibri"/>
              </a:rPr>
              <a:t>garantizar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consistencia</a:t>
            </a:r>
            <a:r>
              <a:rPr lang="en-US">
                <a:cs typeface="Calibri"/>
              </a:rPr>
              <a:t>.</a:t>
            </a:r>
          </a:p>
          <a:p>
            <a:pPr marL="742950" lvl="1" indent="-285750">
              <a:buFont typeface="Arial"/>
              <a:buChar char="•"/>
            </a:pPr>
            <a:r>
              <a:rPr lang="en-US" err="1">
                <a:cs typeface="Calibri"/>
              </a:rPr>
              <a:t>Luego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corrimos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comando</a:t>
            </a:r>
            <a:r>
              <a:rPr lang="en-US">
                <a:cs typeface="Calibri"/>
              </a:rPr>
              <a:t> BACKUP DATABASE para </a:t>
            </a:r>
            <a:r>
              <a:rPr lang="en-US" err="1">
                <a:cs typeface="Calibri"/>
              </a:rPr>
              <a:t>crear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backup.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/>
              </a:rPr>
              <a:t>Por </a:t>
            </a:r>
            <a:r>
              <a:rPr lang="en-US" err="1">
                <a:cs typeface="Calibri"/>
              </a:rPr>
              <a:t>último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usamos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comando</a:t>
            </a:r>
            <a:r>
              <a:rPr lang="en-US">
                <a:cs typeface="Calibri"/>
              </a:rPr>
              <a:t> </a:t>
            </a:r>
            <a:r>
              <a:rPr lang="es-CO"/>
              <a:t>ALTER DATABASE OPEN para abrir nuevamente la base de datos y poder continuar usándola de manera normal.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829B9-12F6-46B6-9267-4D5FB650ED20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87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Este es un </a:t>
            </a:r>
            <a:r>
              <a:rPr lang="en-US" err="1">
                <a:cs typeface="Calibri"/>
              </a:rPr>
              <a:t>pantallazo</a:t>
            </a:r>
            <a:r>
              <a:rPr lang="en-US">
                <a:cs typeface="Calibri"/>
              </a:rPr>
              <a:t> de lo que </a:t>
            </a:r>
            <a:r>
              <a:rPr lang="en-US" err="1">
                <a:cs typeface="Calibri"/>
              </a:rPr>
              <a:t>imprime</a:t>
            </a:r>
            <a:r>
              <a:rPr lang="en-US">
                <a:cs typeface="Calibri"/>
              </a:rPr>
              <a:t> RMAN </a:t>
            </a:r>
            <a:r>
              <a:rPr lang="en-US" err="1">
                <a:cs typeface="Calibri"/>
              </a:rPr>
              <a:t>cuando</a:t>
            </a:r>
            <a:r>
              <a:rPr lang="en-US">
                <a:cs typeface="Calibri"/>
              </a:rPr>
              <a:t> se </a:t>
            </a:r>
            <a:r>
              <a:rPr lang="en-US" err="1">
                <a:cs typeface="Calibri"/>
              </a:rPr>
              <a:t>ejecuta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comando</a:t>
            </a:r>
            <a:r>
              <a:rPr lang="en-US">
                <a:cs typeface="Calibri"/>
              </a:rPr>
              <a:t> BACKUP DATABASE.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829B9-12F6-46B6-9267-4D5FB650ED20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6311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Juan Carlos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829B9-12F6-46B6-9267-4D5FB650ED20}" type="slidenum"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1705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Primero, </a:t>
            </a:r>
            <a:r>
              <a:rPr lang="en-US" err="1">
                <a:cs typeface="Calibri"/>
              </a:rPr>
              <a:t>usamos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comando</a:t>
            </a:r>
            <a:r>
              <a:rPr lang="en-US">
                <a:cs typeface="Calibri"/>
              </a:rPr>
              <a:t> DROP TABLESPACE para </a:t>
            </a:r>
            <a:r>
              <a:rPr lang="en-US" err="1">
                <a:cs typeface="Calibri"/>
              </a:rPr>
              <a:t>eliminar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tablespace challenge.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Como </a:t>
            </a:r>
            <a:r>
              <a:rPr lang="en-US" err="1">
                <a:cs typeface="Calibri"/>
              </a:rPr>
              <a:t>explicamos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previamente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caso</a:t>
            </a:r>
            <a:r>
              <a:rPr lang="en-US">
                <a:cs typeface="Calibri"/>
              </a:rPr>
              <a:t> de Oracle, DROP TABLESPACE </a:t>
            </a:r>
            <a:r>
              <a:rPr lang="en-US" err="1">
                <a:cs typeface="Calibri"/>
              </a:rPr>
              <a:t>sería</a:t>
            </a:r>
            <a:r>
              <a:rPr lang="en-US">
                <a:cs typeface="Calibri"/>
              </a:rPr>
              <a:t> lo </a:t>
            </a:r>
            <a:r>
              <a:rPr lang="en-US" err="1">
                <a:cs typeface="Calibri"/>
              </a:rPr>
              <a:t>equivalente</a:t>
            </a:r>
            <a:r>
              <a:rPr lang="en-US">
                <a:cs typeface="Calibri"/>
              </a:rPr>
              <a:t> a DROP DATABASE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otros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sistemas</a:t>
            </a:r>
            <a:r>
              <a:rPr lang="en-US">
                <a:cs typeface="Calibri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En </a:t>
            </a:r>
            <a:r>
              <a:rPr lang="en-US" err="1">
                <a:cs typeface="Calibri"/>
              </a:rPr>
              <a:t>pantalla</a:t>
            </a:r>
            <a:r>
              <a:rPr lang="en-US">
                <a:cs typeface="Calibri"/>
              </a:rPr>
              <a:t> se </a:t>
            </a:r>
            <a:r>
              <a:rPr lang="en-US" err="1">
                <a:cs typeface="Calibri"/>
              </a:rPr>
              <a:t>muestran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resultados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una</a:t>
            </a:r>
            <a:r>
              <a:rPr lang="en-US">
                <a:cs typeface="Calibri"/>
              </a:rPr>
              <a:t> consulta de </a:t>
            </a:r>
            <a:r>
              <a:rPr lang="en-US" err="1">
                <a:cs typeface="Calibri"/>
              </a:rPr>
              <a:t>los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nombres</a:t>
            </a:r>
            <a:r>
              <a:rPr lang="en-US">
                <a:cs typeface="Calibri"/>
              </a:rPr>
              <a:t> de las </a:t>
            </a:r>
            <a:r>
              <a:rPr lang="en-US" err="1">
                <a:cs typeface="Calibri"/>
              </a:rPr>
              <a:t>tablas</a:t>
            </a:r>
            <a:r>
              <a:rPr lang="en-US">
                <a:cs typeface="Calibri"/>
              </a:rPr>
              <a:t> del schema challenge antes y </a:t>
            </a:r>
            <a:r>
              <a:rPr lang="en-US" err="1">
                <a:cs typeface="Calibri"/>
              </a:rPr>
              <a:t>después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ejecutar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comando</a:t>
            </a:r>
            <a:r>
              <a:rPr lang="en-US">
                <a:cs typeface="Calibri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829B9-12F6-46B6-9267-4D5FB650ED20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255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Oracle </a:t>
            </a:r>
            <a:r>
              <a:rPr lang="en-US" err="1">
                <a:cs typeface="Calibri"/>
              </a:rPr>
              <a:t>maneja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una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única</a:t>
            </a:r>
            <a:r>
              <a:rPr lang="en-US">
                <a:cs typeface="Calibri"/>
              </a:rPr>
              <a:t> base de </a:t>
            </a:r>
            <a:r>
              <a:rPr lang="en-US" err="1">
                <a:cs typeface="Calibri"/>
              </a:rPr>
              <a:t>datos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por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instancia</a:t>
            </a:r>
            <a:r>
              <a:rPr lang="en-US">
                <a:cs typeface="Calibri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err="1">
                <a:cs typeface="Calibri"/>
              </a:rPr>
              <a:t>Según</a:t>
            </a:r>
            <a:r>
              <a:rPr lang="en-US">
                <a:cs typeface="Calibri"/>
              </a:rPr>
              <a:t> la </a:t>
            </a:r>
            <a:r>
              <a:rPr lang="en-US" err="1">
                <a:cs typeface="Calibri"/>
              </a:rPr>
              <a:t>documentación</a:t>
            </a:r>
            <a:r>
              <a:rPr lang="en-US">
                <a:cs typeface="Calibri"/>
              </a:rPr>
              <a:t>, un Tablespace de Oracle </a:t>
            </a:r>
            <a:r>
              <a:rPr lang="en-US" err="1">
                <a:cs typeface="Calibri"/>
              </a:rPr>
              <a:t>sería</a:t>
            </a:r>
            <a:r>
              <a:rPr lang="en-US">
                <a:cs typeface="Calibri"/>
              </a:rPr>
              <a:t> lo </a:t>
            </a:r>
            <a:r>
              <a:rPr lang="en-US" err="1">
                <a:cs typeface="Calibri"/>
              </a:rPr>
              <a:t>equivalente</a:t>
            </a:r>
            <a:r>
              <a:rPr lang="en-US">
                <a:cs typeface="Calibri"/>
              </a:rPr>
              <a:t> a un Database de MySQL.</a:t>
            </a:r>
          </a:p>
          <a:p>
            <a:pPr marL="285750" indent="-285750">
              <a:buFont typeface="Arial"/>
              <a:buChar char="•"/>
            </a:pPr>
            <a:r>
              <a:rPr lang="en-US" err="1">
                <a:cs typeface="Calibri"/>
              </a:rPr>
              <a:t>Entonces</a:t>
            </a:r>
            <a:r>
              <a:rPr lang="en-US">
                <a:cs typeface="Calibri"/>
              </a:rPr>
              <a:t>, para 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manejo</a:t>
            </a:r>
            <a:r>
              <a:rPr lang="en-US">
                <a:cs typeface="Calibri"/>
              </a:rPr>
              <a:t> de la base de </a:t>
            </a:r>
            <a:r>
              <a:rPr lang="en-US" err="1">
                <a:cs typeface="Calibri"/>
              </a:rPr>
              <a:t>datos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decidimos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crear</a:t>
            </a:r>
            <a:r>
              <a:rPr lang="en-US">
                <a:cs typeface="Calibri"/>
              </a:rPr>
              <a:t> un tablespace </a:t>
            </a:r>
            <a:r>
              <a:rPr lang="en-US" err="1">
                <a:cs typeface="Calibri"/>
              </a:rPr>
              <a:t>llamado</a:t>
            </a:r>
            <a:r>
              <a:rPr lang="en-US">
                <a:cs typeface="Calibri"/>
              </a:rPr>
              <a:t> challenge, </a:t>
            </a:r>
            <a:r>
              <a:rPr lang="en-US" err="1">
                <a:cs typeface="Calibri"/>
              </a:rPr>
              <a:t>dentro</a:t>
            </a:r>
            <a:r>
              <a:rPr lang="en-US">
                <a:cs typeface="Calibri"/>
              </a:rPr>
              <a:t> del </a:t>
            </a:r>
            <a:r>
              <a:rPr lang="en-US" err="1">
                <a:cs typeface="Calibri"/>
              </a:rPr>
              <a:t>cual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creamos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todas</a:t>
            </a:r>
            <a:r>
              <a:rPr lang="en-US">
                <a:cs typeface="Calibri"/>
              </a:rPr>
              <a:t> las </a:t>
            </a:r>
            <a:r>
              <a:rPr lang="en-US" err="1">
                <a:cs typeface="Calibri"/>
              </a:rPr>
              <a:t>tablas</a:t>
            </a:r>
            <a:r>
              <a:rPr lang="en-US">
                <a:cs typeface="Calibri"/>
              </a:rPr>
              <a:t> del challenge.</a:t>
            </a:r>
          </a:p>
          <a:p>
            <a:pPr marL="285750" indent="-285750">
              <a:buFont typeface="Arial"/>
              <a:buChar char="•"/>
            </a:pPr>
            <a:r>
              <a:rPr lang="en-US" err="1">
                <a:cs typeface="Calibri"/>
              </a:rPr>
              <a:t>Adicionalmente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crear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estas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tablas</a:t>
            </a:r>
            <a:r>
              <a:rPr lang="en-US">
                <a:cs typeface="Calibri"/>
              </a:rPr>
              <a:t> al interior de un schema </a:t>
            </a:r>
            <a:r>
              <a:rPr lang="en-US" err="1">
                <a:cs typeface="Calibri"/>
              </a:rPr>
              <a:t>aparte</a:t>
            </a:r>
            <a:r>
              <a:rPr lang="en-US">
                <a:cs typeface="Calibri"/>
              </a:rPr>
              <a:t> para mayor </a:t>
            </a:r>
            <a:r>
              <a:rPr lang="en-US" err="1">
                <a:cs typeface="Calibri"/>
              </a:rPr>
              <a:t>organización</a:t>
            </a:r>
            <a:r>
              <a:rPr lang="en-US">
                <a:cs typeface="Calibri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En Oracle, </a:t>
            </a:r>
            <a:r>
              <a:rPr lang="en-US" err="1">
                <a:cs typeface="Calibri"/>
              </a:rPr>
              <a:t>los</a:t>
            </a:r>
            <a:r>
              <a:rPr lang="en-US">
                <a:cs typeface="Calibri"/>
              </a:rPr>
              <a:t> schemas </a:t>
            </a:r>
            <a:r>
              <a:rPr lang="en-US" err="1">
                <a:cs typeface="Calibri"/>
              </a:rPr>
              <a:t>están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atados</a:t>
            </a:r>
            <a:r>
              <a:rPr lang="en-US">
                <a:cs typeface="Calibri"/>
              </a:rPr>
              <a:t> a </a:t>
            </a:r>
            <a:r>
              <a:rPr lang="en-US" err="1">
                <a:cs typeface="Calibri"/>
              </a:rPr>
              <a:t>usuarios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por</a:t>
            </a:r>
            <a:r>
              <a:rPr lang="en-US">
                <a:cs typeface="Calibri"/>
              </a:rPr>
              <a:t> lo que </a:t>
            </a:r>
            <a:r>
              <a:rPr lang="en-US" err="1">
                <a:cs typeface="Calibri"/>
              </a:rPr>
              <a:t>creamos</a:t>
            </a:r>
            <a:r>
              <a:rPr lang="en-US">
                <a:cs typeface="Calibri"/>
              </a:rPr>
              <a:t> un </a:t>
            </a:r>
            <a:r>
              <a:rPr lang="en-US" err="1">
                <a:cs typeface="Calibri"/>
              </a:rPr>
              <a:t>usuario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llamado</a:t>
            </a:r>
            <a:r>
              <a:rPr lang="en-US">
                <a:cs typeface="Calibri"/>
              </a:rPr>
              <a:t> challenge.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Por </a:t>
            </a:r>
            <a:r>
              <a:rPr lang="en-US" err="1">
                <a:cs typeface="Calibri"/>
              </a:rPr>
              <a:t>último</a:t>
            </a:r>
            <a:r>
              <a:rPr lang="en-US">
                <a:cs typeface="Calibri"/>
              </a:rPr>
              <a:t>, le </a:t>
            </a:r>
            <a:r>
              <a:rPr lang="en-US" err="1">
                <a:cs typeface="Calibri"/>
              </a:rPr>
              <a:t>asignamos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espacio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ilimitado</a:t>
            </a:r>
            <a:r>
              <a:rPr lang="en-US">
                <a:cs typeface="Calibri"/>
              </a:rPr>
              <a:t> al </a:t>
            </a:r>
            <a:r>
              <a:rPr lang="en-US" err="1">
                <a:cs typeface="Calibri"/>
              </a:rPr>
              <a:t>usuario</a:t>
            </a:r>
            <a:r>
              <a:rPr lang="en-US">
                <a:cs typeface="Calibri"/>
              </a:rPr>
              <a:t> challenge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tablespace challenge.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829B9-12F6-46B6-9267-4D5FB650ED20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08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En Oracle, 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proceso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recuperación</a:t>
            </a:r>
            <a:r>
              <a:rPr lang="en-US">
                <a:cs typeface="Calibri"/>
              </a:rPr>
              <a:t> de la base de </a:t>
            </a:r>
            <a:r>
              <a:rPr lang="en-US" err="1">
                <a:cs typeface="Calibri"/>
              </a:rPr>
              <a:t>datos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también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toca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hacerlo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desde</a:t>
            </a:r>
            <a:r>
              <a:rPr lang="en-US">
                <a:cs typeface="Calibri"/>
              </a:rPr>
              <a:t> RMAN.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/>
              </a:rPr>
              <a:t>Primero, con CONNECT TARGET </a:t>
            </a:r>
            <a:r>
              <a:rPr lang="en-US" err="1">
                <a:cs typeface="Calibri"/>
              </a:rPr>
              <a:t>nos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conectamos</a:t>
            </a:r>
            <a:r>
              <a:rPr lang="en-US">
                <a:cs typeface="Calibri"/>
              </a:rPr>
              <a:t> a la base de </a:t>
            </a:r>
            <a:r>
              <a:rPr lang="en-US" err="1">
                <a:cs typeface="Calibri"/>
              </a:rPr>
              <a:t>datos</a:t>
            </a:r>
            <a:r>
              <a:rPr lang="en-US">
                <a:cs typeface="Calibri"/>
              </a:rPr>
              <a:t>.</a:t>
            </a:r>
          </a:p>
          <a:p>
            <a:pPr marL="742950" lvl="1" indent="-285750">
              <a:buFont typeface="Arial"/>
              <a:buChar char="•"/>
            </a:pPr>
            <a:r>
              <a:rPr lang="en-US" err="1">
                <a:cs typeface="Calibri"/>
              </a:rPr>
              <a:t>Luego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apagamos</a:t>
            </a:r>
            <a:r>
              <a:rPr lang="en-US">
                <a:cs typeface="Calibri"/>
              </a:rPr>
              <a:t> la base de </a:t>
            </a:r>
            <a:r>
              <a:rPr lang="en-US" err="1">
                <a:cs typeface="Calibri"/>
              </a:rPr>
              <a:t>datos</a:t>
            </a:r>
            <a:r>
              <a:rPr lang="en-US">
                <a:cs typeface="Calibri"/>
              </a:rPr>
              <a:t> y la </a:t>
            </a:r>
            <a:r>
              <a:rPr lang="en-US" err="1">
                <a:cs typeface="Calibri"/>
              </a:rPr>
              <a:t>iniciamos</a:t>
            </a:r>
            <a:r>
              <a:rPr lang="en-US">
                <a:cs typeface="Calibri"/>
              </a:rPr>
              <a:t> sin </a:t>
            </a:r>
            <a:r>
              <a:rPr lang="en-US" err="1">
                <a:cs typeface="Calibri"/>
              </a:rPr>
              <a:t>montarla</a:t>
            </a:r>
            <a:r>
              <a:rPr lang="en-US">
                <a:cs typeface="Calibri"/>
              </a:rPr>
              <a:t>.</a:t>
            </a:r>
          </a:p>
          <a:p>
            <a:pPr marL="742950" lvl="1" indent="-285750">
              <a:buFont typeface="Arial"/>
              <a:buChar char="•"/>
            </a:pPr>
            <a:r>
              <a:rPr lang="en-US" err="1">
                <a:cs typeface="Calibri"/>
              </a:rPr>
              <a:t>Luego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restauramos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CONTROLFILE y </a:t>
            </a:r>
            <a:r>
              <a:rPr lang="en-US" err="1">
                <a:cs typeface="Calibri"/>
              </a:rPr>
              <a:t>montamos</a:t>
            </a:r>
            <a:r>
              <a:rPr lang="en-US">
                <a:cs typeface="Calibri"/>
              </a:rPr>
              <a:t> la base de </a:t>
            </a:r>
            <a:r>
              <a:rPr lang="en-US" err="1">
                <a:cs typeface="Calibri"/>
              </a:rPr>
              <a:t>datos</a:t>
            </a:r>
            <a:r>
              <a:rPr lang="en-US">
                <a:cs typeface="Calibri"/>
              </a:rPr>
              <a:t>.</a:t>
            </a:r>
          </a:p>
          <a:p>
            <a:pPr marL="742950" lvl="1" indent="-285750">
              <a:buFont typeface="Arial"/>
              <a:buChar char="•"/>
            </a:pPr>
            <a:r>
              <a:rPr lang="en-US" err="1">
                <a:cs typeface="Calibri"/>
              </a:rPr>
              <a:t>Luego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restauramos</a:t>
            </a:r>
            <a:r>
              <a:rPr lang="en-US">
                <a:cs typeface="Calibri"/>
              </a:rPr>
              <a:t> la base de </a:t>
            </a:r>
            <a:r>
              <a:rPr lang="en-US" err="1">
                <a:cs typeface="Calibri"/>
              </a:rPr>
              <a:t>datos</a:t>
            </a:r>
            <a:r>
              <a:rPr lang="en-US">
                <a:cs typeface="Calibri"/>
              </a:rPr>
              <a:t> a un </a:t>
            </a:r>
            <a:r>
              <a:rPr lang="en-US" err="1">
                <a:cs typeface="Calibri"/>
              </a:rPr>
              <a:t>instante</a:t>
            </a:r>
            <a:r>
              <a:rPr lang="en-US">
                <a:cs typeface="Calibri"/>
              </a:rPr>
              <a:t> de </a:t>
            </a:r>
            <a:r>
              <a:rPr lang="en-US" err="1">
                <a:cs typeface="Calibri"/>
              </a:rPr>
              <a:t>tiempo</a:t>
            </a:r>
            <a:r>
              <a:rPr lang="en-US">
                <a:cs typeface="Calibri"/>
              </a:rPr>
              <a:t> antes de </a:t>
            </a:r>
            <a:r>
              <a:rPr lang="en-US" err="1">
                <a:cs typeface="Calibri"/>
              </a:rPr>
              <a:t>eliminar</a:t>
            </a:r>
            <a:r>
              <a:rPr lang="en-US">
                <a:cs typeface="Calibri"/>
              </a:rPr>
              <a:t> la base de </a:t>
            </a:r>
            <a:r>
              <a:rPr lang="en-US" err="1">
                <a:cs typeface="Calibri"/>
              </a:rPr>
              <a:t>datos</a:t>
            </a:r>
            <a:r>
              <a:rPr lang="en-US">
                <a:cs typeface="Calibri"/>
              </a:rPr>
              <a:t>.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/>
              </a:rPr>
              <a:t>Por </a:t>
            </a:r>
            <a:r>
              <a:rPr lang="en-US" err="1">
                <a:cs typeface="Calibri"/>
              </a:rPr>
              <a:t>último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abrimos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nuevamnete</a:t>
            </a:r>
            <a:r>
              <a:rPr lang="en-US">
                <a:cs typeface="Calibri"/>
              </a:rPr>
              <a:t> la base de </a:t>
            </a:r>
            <a:r>
              <a:rPr lang="en-US" err="1">
                <a:cs typeface="Calibri"/>
              </a:rPr>
              <a:t>datos</a:t>
            </a:r>
            <a:r>
              <a:rPr lang="en-US">
                <a:cs typeface="Calibri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829B9-12F6-46B6-9267-4D5FB650ED20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902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En </a:t>
            </a:r>
            <a:r>
              <a:rPr lang="en-US" err="1">
                <a:cs typeface="Calibri"/>
              </a:rPr>
              <a:t>pantalla</a:t>
            </a:r>
            <a:r>
              <a:rPr lang="en-US">
                <a:cs typeface="Calibri"/>
              </a:rPr>
              <a:t> se </a:t>
            </a:r>
            <a:r>
              <a:rPr lang="en-US" err="1">
                <a:cs typeface="Calibri"/>
              </a:rPr>
              <a:t>muestra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output de RMAN al </a:t>
            </a:r>
            <a:r>
              <a:rPr lang="en-US" err="1">
                <a:cs typeface="Calibri"/>
              </a:rPr>
              <a:t>restaurar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CONTROLFILE.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829B9-12F6-46B6-9267-4D5FB650ED20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9574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/>
              <a:t>En </a:t>
            </a:r>
            <a:r>
              <a:rPr lang="en-US" err="1"/>
              <a:t>pantalla</a:t>
            </a:r>
            <a:r>
              <a:rPr lang="en-US"/>
              <a:t> se </a:t>
            </a:r>
            <a:r>
              <a:rPr lang="en-US" err="1"/>
              <a:t>muestra</a:t>
            </a:r>
            <a:r>
              <a:rPr lang="en-US"/>
              <a:t> </a:t>
            </a:r>
            <a:r>
              <a:rPr lang="en-US" err="1"/>
              <a:t>el</a:t>
            </a:r>
            <a:r>
              <a:rPr lang="en-US"/>
              <a:t> output de RMAN al </a:t>
            </a:r>
            <a:r>
              <a:rPr lang="en-US" err="1"/>
              <a:t>restaurar</a:t>
            </a:r>
            <a:r>
              <a:rPr lang="en-US"/>
              <a:t> y </a:t>
            </a:r>
            <a:r>
              <a:rPr lang="en-US" err="1"/>
              <a:t>recuperar</a:t>
            </a:r>
            <a:r>
              <a:rPr lang="en-US"/>
              <a:t> la base de </a:t>
            </a:r>
            <a:r>
              <a:rPr lang="en-US" err="1"/>
              <a:t>datos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829B9-12F6-46B6-9267-4D5FB650ED20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3612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Una </a:t>
            </a:r>
            <a:r>
              <a:rPr lang="en-US" err="1">
                <a:cs typeface="Calibri"/>
              </a:rPr>
              <a:t>vez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hecho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esto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volvemos</a:t>
            </a:r>
            <a:r>
              <a:rPr lang="en-US">
                <a:cs typeface="Calibri"/>
              </a:rPr>
              <a:t> a </a:t>
            </a:r>
            <a:r>
              <a:rPr lang="en-US" err="1">
                <a:cs typeface="Calibri"/>
              </a:rPr>
              <a:t>correr</a:t>
            </a:r>
            <a:r>
              <a:rPr lang="en-US">
                <a:cs typeface="Calibri"/>
              </a:rPr>
              <a:t> la consulta de antes para </a:t>
            </a:r>
            <a:r>
              <a:rPr lang="en-US" err="1">
                <a:cs typeface="Calibri"/>
              </a:rPr>
              <a:t>verificar</a:t>
            </a:r>
            <a:r>
              <a:rPr lang="en-US">
                <a:cs typeface="Calibri"/>
              </a:rPr>
              <a:t> que </a:t>
            </a:r>
            <a:r>
              <a:rPr lang="en-US" err="1">
                <a:cs typeface="Calibri"/>
              </a:rPr>
              <a:t>están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presentes</a:t>
            </a:r>
            <a:r>
              <a:rPr lang="en-US">
                <a:cs typeface="Calibri"/>
              </a:rPr>
              <a:t> las dos </a:t>
            </a:r>
            <a:r>
              <a:rPr lang="en-US" err="1">
                <a:cs typeface="Calibri"/>
              </a:rPr>
              <a:t>tablas</a:t>
            </a:r>
            <a:r>
              <a:rPr lang="en-US">
                <a:cs typeface="Calibri"/>
              </a:rPr>
              <a:t> del tablespace que </a:t>
            </a:r>
            <a:r>
              <a:rPr lang="en-US" err="1">
                <a:cs typeface="Calibri"/>
              </a:rPr>
              <a:t>habíamos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eliminado</a:t>
            </a:r>
            <a:r>
              <a:rPr lang="en-US">
                <a:cs typeface="Calibri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829B9-12F6-46B6-9267-4D5FB650ED20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430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Juan Carlos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829B9-12F6-46B6-9267-4D5FB650ED20}" type="slidenum"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104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,Sans-Serif"/>
              <a:buChar char="•"/>
            </a:pPr>
            <a:r>
              <a:rPr lang="en-US"/>
              <a:t>Primero, </a:t>
            </a:r>
            <a:r>
              <a:rPr lang="en-US" err="1"/>
              <a:t>usamos</a:t>
            </a:r>
            <a:r>
              <a:rPr lang="en-US"/>
              <a:t> </a:t>
            </a:r>
            <a:r>
              <a:rPr lang="en-US" err="1"/>
              <a:t>el</a:t>
            </a:r>
            <a:r>
              <a:rPr lang="en-US"/>
              <a:t> </a:t>
            </a:r>
            <a:r>
              <a:rPr lang="en-US" err="1"/>
              <a:t>comando</a:t>
            </a:r>
            <a:r>
              <a:rPr lang="en-US"/>
              <a:t> DROP TABLE para </a:t>
            </a:r>
            <a:r>
              <a:rPr lang="en-US" err="1"/>
              <a:t>eliminar</a:t>
            </a:r>
            <a:r>
              <a:rPr lang="en-US"/>
              <a:t> la </a:t>
            </a:r>
            <a:r>
              <a:rPr lang="en-US" err="1"/>
              <a:t>tabla</a:t>
            </a:r>
            <a:r>
              <a:rPr lang="en-US"/>
              <a:t> challenge.</a:t>
            </a:r>
          </a:p>
          <a:p>
            <a:pPr marL="285750" indent="-285750">
              <a:buFont typeface="Arial,Sans-Serif"/>
              <a:buChar char="•"/>
            </a:pPr>
            <a:r>
              <a:rPr lang="en-US"/>
              <a:t>En </a:t>
            </a:r>
            <a:r>
              <a:rPr lang="en-US" err="1"/>
              <a:t>pantalla</a:t>
            </a:r>
            <a:r>
              <a:rPr lang="en-US"/>
              <a:t> se </a:t>
            </a:r>
            <a:r>
              <a:rPr lang="en-US" err="1"/>
              <a:t>muestran</a:t>
            </a:r>
            <a:r>
              <a:rPr lang="en-US"/>
              <a:t> </a:t>
            </a:r>
            <a:r>
              <a:rPr lang="en-US" err="1"/>
              <a:t>los</a:t>
            </a:r>
            <a:r>
              <a:rPr lang="en-US"/>
              <a:t> </a:t>
            </a:r>
            <a:r>
              <a:rPr lang="en-US" err="1"/>
              <a:t>resultados</a:t>
            </a:r>
            <a:r>
              <a:rPr lang="en-US"/>
              <a:t> de </a:t>
            </a:r>
            <a:r>
              <a:rPr lang="en-US" err="1"/>
              <a:t>una</a:t>
            </a:r>
            <a:r>
              <a:rPr lang="en-US"/>
              <a:t> consulta de </a:t>
            </a:r>
            <a:r>
              <a:rPr lang="en-US" err="1"/>
              <a:t>los</a:t>
            </a:r>
            <a:r>
              <a:rPr lang="en-US"/>
              <a:t> </a:t>
            </a:r>
            <a:r>
              <a:rPr lang="en-US" err="1"/>
              <a:t>nombres</a:t>
            </a:r>
            <a:r>
              <a:rPr lang="en-US"/>
              <a:t> de las </a:t>
            </a:r>
            <a:r>
              <a:rPr lang="en-US" err="1"/>
              <a:t>tablas</a:t>
            </a:r>
            <a:r>
              <a:rPr lang="en-US"/>
              <a:t> del schema challenge antes y </a:t>
            </a:r>
            <a:r>
              <a:rPr lang="en-US" err="1"/>
              <a:t>después</a:t>
            </a:r>
            <a:r>
              <a:rPr lang="en-US"/>
              <a:t> de </a:t>
            </a:r>
            <a:r>
              <a:rPr lang="en-US" err="1"/>
              <a:t>ejecutar</a:t>
            </a:r>
            <a:r>
              <a:rPr lang="en-US"/>
              <a:t> </a:t>
            </a:r>
            <a:r>
              <a:rPr lang="en-US" err="1"/>
              <a:t>el</a:t>
            </a:r>
            <a:r>
              <a:rPr lang="en-US"/>
              <a:t> </a:t>
            </a:r>
            <a:r>
              <a:rPr lang="en-US" err="1"/>
              <a:t>comando</a:t>
            </a:r>
            <a:r>
              <a:rPr lang="en-US"/>
              <a:t>.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829B9-12F6-46B6-9267-4D5FB650ED20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4673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err="1">
                <a:cs typeface="Calibri"/>
              </a:rPr>
              <a:t>Aquí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nuevamente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usamos</a:t>
            </a:r>
            <a:r>
              <a:rPr lang="en-US">
                <a:cs typeface="Calibri"/>
              </a:rPr>
              <a:t> RMAN, </a:t>
            </a:r>
            <a:r>
              <a:rPr lang="en-US" err="1">
                <a:cs typeface="Calibri"/>
              </a:rPr>
              <a:t>pero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proceso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recuperación</a:t>
            </a:r>
            <a:r>
              <a:rPr lang="en-US">
                <a:cs typeface="Calibri"/>
              </a:rPr>
              <a:t> es </a:t>
            </a:r>
            <a:r>
              <a:rPr lang="en-US" err="1">
                <a:cs typeface="Calibri"/>
              </a:rPr>
              <a:t>más</a:t>
            </a:r>
            <a:r>
              <a:rPr lang="en-US">
                <a:cs typeface="Calibri"/>
              </a:rPr>
              <a:t> simple.</a:t>
            </a:r>
          </a:p>
          <a:p>
            <a:pPr lvl="1" indent="-285750">
              <a:buFont typeface="Arial"/>
              <a:buChar char="•"/>
            </a:pPr>
            <a:r>
              <a:rPr lang="en-US" err="1">
                <a:cs typeface="Calibri"/>
              </a:rPr>
              <a:t>Nuevamente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nos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conectamos</a:t>
            </a:r>
            <a:r>
              <a:rPr lang="en-US">
                <a:cs typeface="Calibri"/>
              </a:rPr>
              <a:t> a la base de </a:t>
            </a:r>
            <a:r>
              <a:rPr lang="en-US" err="1">
                <a:cs typeface="Calibri"/>
              </a:rPr>
              <a:t>datos</a:t>
            </a:r>
            <a:r>
              <a:rPr lang="en-US">
                <a:cs typeface="Calibri"/>
              </a:rPr>
              <a:t> con </a:t>
            </a:r>
            <a:r>
              <a:rPr lang="es-CO"/>
              <a:t>CONNECT TARGET.</a:t>
            </a:r>
            <a:endParaRPr lang="es-CO">
              <a:cs typeface="Calibri" panose="020F0502020204030204"/>
            </a:endParaRPr>
          </a:p>
          <a:p>
            <a:pPr lvl="1" indent="-285750">
              <a:buFont typeface="Arial"/>
              <a:buChar char="•"/>
            </a:pPr>
            <a:r>
              <a:rPr lang="es-CO">
                <a:cs typeface="Calibri" panose="020F0502020204030204"/>
              </a:rPr>
              <a:t>Apagamos la base de datos y la volvemos a iniciar, montándola.</a:t>
            </a:r>
          </a:p>
          <a:p>
            <a:pPr lvl="1" indent="-285750">
              <a:buFont typeface="Arial"/>
              <a:buChar char="•"/>
            </a:pPr>
            <a:r>
              <a:rPr lang="es-CO">
                <a:cs typeface="Calibri" panose="020F0502020204030204"/>
              </a:rPr>
              <a:t>Luego restauramos y recuperamos la base de datos.</a:t>
            </a:r>
          </a:p>
          <a:p>
            <a:pPr lvl="1" indent="-285750">
              <a:buFont typeface="Arial"/>
              <a:buChar char="•"/>
            </a:pPr>
            <a:r>
              <a:rPr lang="es-CO">
                <a:cs typeface="Calibri" panose="020F0502020204030204"/>
              </a:rPr>
              <a:t>Y por último volvemos a abrir la base de datos.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829B9-12F6-46B6-9267-4D5FB650ED20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544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En </a:t>
            </a:r>
            <a:r>
              <a:rPr lang="en-US" err="1">
                <a:cs typeface="Calibri"/>
              </a:rPr>
              <a:t>pantalla</a:t>
            </a:r>
            <a:r>
              <a:rPr lang="en-US">
                <a:cs typeface="Calibri"/>
              </a:rPr>
              <a:t> se </a:t>
            </a:r>
            <a:r>
              <a:rPr lang="en-US" err="1">
                <a:cs typeface="Calibri"/>
              </a:rPr>
              <a:t>muestra</a:t>
            </a:r>
            <a:r>
              <a:rPr lang="en-US">
                <a:cs typeface="Calibri"/>
              </a:rPr>
              <a:t> la </a:t>
            </a:r>
            <a:r>
              <a:rPr lang="en-US" err="1">
                <a:cs typeface="Calibri"/>
              </a:rPr>
              <a:t>salida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los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comandos</a:t>
            </a:r>
            <a:r>
              <a:rPr lang="en-US">
                <a:cs typeface="Calibri"/>
              </a:rPr>
              <a:t> RESTORE y RECOVER.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829B9-12F6-46B6-9267-4D5FB650ED20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479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Por </a:t>
            </a:r>
            <a:r>
              <a:rPr lang="en-US" err="1">
                <a:cs typeface="Calibri"/>
              </a:rPr>
              <a:t>último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corremos</a:t>
            </a:r>
            <a:r>
              <a:rPr lang="en-US">
                <a:cs typeface="Calibri"/>
              </a:rPr>
              <a:t> la </a:t>
            </a:r>
            <a:r>
              <a:rPr lang="en-US" err="1">
                <a:cs typeface="Calibri"/>
              </a:rPr>
              <a:t>misma</a:t>
            </a:r>
            <a:r>
              <a:rPr lang="en-US">
                <a:cs typeface="Calibri"/>
              </a:rPr>
              <a:t> consulta de antes para </a:t>
            </a:r>
            <a:r>
              <a:rPr lang="en-US" err="1">
                <a:cs typeface="Calibri"/>
              </a:rPr>
              <a:t>verificar</a:t>
            </a:r>
            <a:r>
              <a:rPr lang="en-US">
                <a:cs typeface="Calibri"/>
              </a:rPr>
              <a:t> que ambas </a:t>
            </a:r>
            <a:r>
              <a:rPr lang="en-US" err="1">
                <a:cs typeface="Calibri"/>
              </a:rPr>
              <a:t>tablas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estén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presentes</a:t>
            </a:r>
            <a:r>
              <a:rPr lang="en-US">
                <a:cs typeface="Calibri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829B9-12F6-46B6-9267-4D5FB650ED20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0984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Sofia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829B9-12F6-46B6-9267-4D5FB650ED20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531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Juan Carlos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829B9-12F6-46B6-9267-4D5FB650ED20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639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Nueva </a:t>
            </a:r>
            <a:r>
              <a:rPr lang="en-US" err="1">
                <a:cs typeface="Calibri"/>
              </a:rPr>
              <a:t>columna</a:t>
            </a:r>
            <a:r>
              <a:rPr lang="en-US">
                <a:cs typeface="Calibri"/>
              </a:rPr>
              <a:t> de la </a:t>
            </a:r>
            <a:r>
              <a:rPr lang="en-US" err="1">
                <a:cs typeface="Calibri"/>
              </a:rPr>
              <a:t>tabla</a:t>
            </a:r>
            <a:r>
              <a:rPr lang="en-US">
                <a:cs typeface="Calibri"/>
              </a:rPr>
              <a:t> challenge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829B9-12F6-46B6-9267-4D5FB650ED20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294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Sofia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829B9-12F6-46B6-9267-4D5FB650ED20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6301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Trigger </a:t>
            </a:r>
            <a:r>
              <a:rPr lang="en-US" err="1">
                <a:cs typeface="Calibri"/>
              </a:rPr>
              <a:t>autoejecutable</a:t>
            </a:r>
            <a:r>
              <a:rPr lang="en-US">
                <a:cs typeface="Calibri"/>
              </a:rPr>
              <a:t> al </a:t>
            </a:r>
            <a:r>
              <a:rPr lang="en-US" err="1">
                <a:cs typeface="Calibri"/>
              </a:rPr>
              <a:t>realizar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funciones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tipo</a:t>
            </a:r>
            <a:r>
              <a:rPr lang="en-US">
                <a:cs typeface="Calibri"/>
              </a:rPr>
              <a:t> Insert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 la </a:t>
            </a:r>
            <a:r>
              <a:rPr lang="en-US" err="1">
                <a:cs typeface="Calibri"/>
              </a:rPr>
              <a:t>tabla</a:t>
            </a:r>
            <a:r>
              <a:rPr lang="en-US">
                <a:cs typeface="Calibri"/>
              </a:rPr>
              <a:t> challenge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Identity actual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829B9-12F6-46B6-9267-4D5FB650ED20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532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Trigger </a:t>
            </a:r>
            <a:r>
              <a:rPr lang="en-US" err="1">
                <a:cs typeface="Calibri"/>
              </a:rPr>
              <a:t>autoejecutable</a:t>
            </a:r>
            <a:r>
              <a:rPr lang="en-US">
                <a:cs typeface="Calibri"/>
              </a:rPr>
              <a:t> al </a:t>
            </a:r>
            <a:r>
              <a:rPr lang="en-US" err="1">
                <a:cs typeface="Calibri"/>
              </a:rPr>
              <a:t>realizar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funciones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tipo</a:t>
            </a:r>
            <a:r>
              <a:rPr lang="en-US">
                <a:cs typeface="Calibri"/>
              </a:rPr>
              <a:t> Insert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 la </a:t>
            </a:r>
            <a:r>
              <a:rPr lang="en-US" err="1">
                <a:cs typeface="Calibri"/>
              </a:rPr>
              <a:t>tabla</a:t>
            </a:r>
            <a:r>
              <a:rPr lang="en-US">
                <a:cs typeface="Calibri"/>
              </a:rPr>
              <a:t> challenge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Identity actual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829B9-12F6-46B6-9267-4D5FB650ED20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61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Sofia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829B9-12F6-46B6-9267-4D5FB650ED20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9670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Procedimiento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almacenado</a:t>
            </a:r>
            <a:r>
              <a:rPr lang="en-US">
                <a:cs typeface="Calibri"/>
              </a:rPr>
              <a:t> que </a:t>
            </a:r>
            <a:r>
              <a:rPr lang="en-US" err="1">
                <a:cs typeface="Calibri"/>
              </a:rPr>
              <a:t>retorna</a:t>
            </a:r>
            <a:r>
              <a:rPr lang="en-US">
                <a:cs typeface="Calibri"/>
              </a:rPr>
              <a:t> un SYS_REFCURSOR (</a:t>
            </a:r>
            <a:r>
              <a:rPr lang="en-US" err="1">
                <a:cs typeface="Calibri"/>
              </a:rPr>
              <a:t>Puntero</a:t>
            </a:r>
            <a:r>
              <a:rPr lang="en-US">
                <a:cs typeface="Calibri"/>
              </a:rPr>
              <a:t> a query </a:t>
            </a:r>
            <a:r>
              <a:rPr lang="en-US" err="1">
                <a:cs typeface="Calibri"/>
              </a:rPr>
              <a:t>resultante</a:t>
            </a:r>
            <a:r>
              <a:rPr lang="en-US">
                <a:cs typeface="Calibri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829B9-12F6-46B6-9267-4D5FB650ED20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5842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DBMS_OUTPUT : </a:t>
            </a:r>
            <a:r>
              <a:rPr lang="en-US" err="1">
                <a:cs typeface="Calibri"/>
              </a:rPr>
              <a:t>Paquete</a:t>
            </a:r>
            <a:r>
              <a:rPr lang="en-US">
                <a:cs typeface="Calibri"/>
              </a:rPr>
              <a:t> que </a:t>
            </a:r>
            <a:r>
              <a:rPr lang="en-US" err="1">
                <a:cs typeface="Calibri"/>
              </a:rPr>
              <a:t>permite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enviar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mensajeria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desde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procedimientos</a:t>
            </a:r>
            <a:r>
              <a:rPr lang="en-US">
                <a:cs typeface="Calibri"/>
              </a:rPr>
              <a:t>, triggers y </a:t>
            </a:r>
            <a:r>
              <a:rPr lang="en-US" err="1">
                <a:cs typeface="Calibri"/>
              </a:rPr>
              <a:t>paquetes</a:t>
            </a:r>
            <a:r>
              <a:rPr lang="en-US">
                <a:cs typeface="Calibri"/>
              </a:rPr>
              <a:t> (PL/SQL)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829B9-12F6-46B6-9267-4D5FB650ED20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1236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Juan Carlos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829B9-12F6-46B6-9267-4D5FB650ED20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9665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,Sans-Serif"/>
              <a:buChar char="•"/>
            </a:pPr>
            <a:r>
              <a:rPr lang="en-US"/>
              <a:t>Para </a:t>
            </a:r>
            <a:r>
              <a:rPr lang="en-US" err="1"/>
              <a:t>este</a:t>
            </a:r>
            <a:r>
              <a:rPr lang="en-US"/>
              <a:t> punto, </a:t>
            </a:r>
            <a:r>
              <a:rPr lang="en-US" err="1"/>
              <a:t>nosotros</a:t>
            </a:r>
            <a:r>
              <a:rPr lang="en-US"/>
              <a:t> </a:t>
            </a:r>
            <a:r>
              <a:rPr lang="en-US" err="1"/>
              <a:t>decidimos</a:t>
            </a:r>
            <a:r>
              <a:rPr lang="en-US"/>
              <a:t> usar </a:t>
            </a:r>
            <a:r>
              <a:rPr lang="en-US" err="1"/>
              <a:t>índices</a:t>
            </a:r>
            <a:r>
              <a:rPr lang="en-US"/>
              <a:t>.</a:t>
            </a:r>
          </a:p>
          <a:p>
            <a:pPr marL="171450" indent="-171450">
              <a:buFont typeface="Arial,Sans-Serif"/>
              <a:buChar char="•"/>
            </a:pPr>
            <a:r>
              <a:rPr lang="en-US"/>
              <a:t>Si bien </a:t>
            </a:r>
            <a:r>
              <a:rPr lang="en-US" err="1"/>
              <a:t>los</a:t>
            </a:r>
            <a:r>
              <a:rPr lang="en-US"/>
              <a:t> </a:t>
            </a:r>
            <a:r>
              <a:rPr lang="en-US" err="1"/>
              <a:t>índices</a:t>
            </a:r>
            <a:r>
              <a:rPr lang="en-US"/>
              <a:t> </a:t>
            </a:r>
            <a:r>
              <a:rPr lang="en-US" err="1"/>
              <a:t>pueden</a:t>
            </a:r>
            <a:r>
              <a:rPr lang="en-US"/>
              <a:t> </a:t>
            </a:r>
            <a:r>
              <a:rPr lang="en-US" err="1"/>
              <a:t>mejorar</a:t>
            </a:r>
            <a:r>
              <a:rPr lang="en-US"/>
              <a:t> </a:t>
            </a:r>
            <a:r>
              <a:rPr lang="en-US" err="1"/>
              <a:t>el</a:t>
            </a:r>
            <a:r>
              <a:rPr lang="en-US"/>
              <a:t> </a:t>
            </a:r>
            <a:r>
              <a:rPr lang="en-US" err="1"/>
              <a:t>rendimiento</a:t>
            </a:r>
            <a:r>
              <a:rPr lang="en-US"/>
              <a:t> de las </a:t>
            </a:r>
            <a:r>
              <a:rPr lang="en-US" err="1"/>
              <a:t>consultas</a:t>
            </a:r>
            <a:r>
              <a:rPr lang="en-US"/>
              <a:t> SELECT, </a:t>
            </a:r>
            <a:r>
              <a:rPr lang="en-US" err="1"/>
              <a:t>hacen</a:t>
            </a:r>
            <a:r>
              <a:rPr lang="en-US"/>
              <a:t> </a:t>
            </a:r>
            <a:r>
              <a:rPr lang="en-US" err="1"/>
              <a:t>más</a:t>
            </a:r>
            <a:r>
              <a:rPr lang="en-US"/>
              <a:t> lento las </a:t>
            </a:r>
            <a:r>
              <a:rPr lang="en-US" err="1"/>
              <a:t>operaciones</a:t>
            </a:r>
            <a:r>
              <a:rPr lang="en-US"/>
              <a:t> INSERT, UPDATE y DELETE.</a:t>
            </a:r>
            <a:endParaRPr lang="en-US">
              <a:cs typeface="Calibri"/>
            </a:endParaRPr>
          </a:p>
          <a:p>
            <a:pPr marL="171450" indent="-171450">
              <a:buFont typeface="Arial,Sans-Serif"/>
              <a:buChar char="•"/>
            </a:pPr>
            <a:r>
              <a:rPr lang="en-US"/>
              <a:t>Por </a:t>
            </a:r>
            <a:r>
              <a:rPr lang="en-US" err="1"/>
              <a:t>esto</a:t>
            </a:r>
            <a:r>
              <a:rPr lang="en-US"/>
              <a:t>, </a:t>
            </a:r>
            <a:r>
              <a:rPr lang="en-US" err="1"/>
              <a:t>decidimos</a:t>
            </a:r>
            <a:r>
              <a:rPr lang="en-US"/>
              <a:t> usar </a:t>
            </a:r>
            <a:r>
              <a:rPr lang="en-US" err="1"/>
              <a:t>índices</a:t>
            </a:r>
            <a:r>
              <a:rPr lang="en-US"/>
              <a:t> solo para las </a:t>
            </a:r>
            <a:r>
              <a:rPr lang="en-US" err="1"/>
              <a:t>columnas</a:t>
            </a:r>
            <a:r>
              <a:rPr lang="en-US"/>
              <a:t> que lo </a:t>
            </a:r>
            <a:r>
              <a:rPr lang="en-US" err="1"/>
              <a:t>realmente</a:t>
            </a:r>
            <a:r>
              <a:rPr lang="en-US"/>
              <a:t> lo </a:t>
            </a:r>
            <a:r>
              <a:rPr lang="en-US" err="1"/>
              <a:t>requieren</a:t>
            </a:r>
            <a:r>
              <a:rPr lang="en-US"/>
              <a:t>, dadas las </a:t>
            </a:r>
            <a:r>
              <a:rPr lang="en-US" err="1"/>
              <a:t>consultas</a:t>
            </a:r>
            <a:r>
              <a:rPr lang="en-US"/>
              <a:t> que </a:t>
            </a:r>
            <a:r>
              <a:rPr lang="en-US" err="1"/>
              <a:t>hacen</a:t>
            </a:r>
            <a:r>
              <a:rPr lang="en-US"/>
              <a:t> </a:t>
            </a:r>
            <a:r>
              <a:rPr lang="en-US" err="1"/>
              <a:t>parte</a:t>
            </a:r>
            <a:r>
              <a:rPr lang="en-US"/>
              <a:t> de </a:t>
            </a:r>
            <a:r>
              <a:rPr lang="en-US" err="1"/>
              <a:t>este</a:t>
            </a:r>
            <a:r>
              <a:rPr lang="en-US"/>
              <a:t> challenge.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829B9-12F6-46B6-9267-4D5FB650ED20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8399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No </a:t>
            </a:r>
            <a:r>
              <a:rPr lang="en-US" err="1">
                <a:cs typeface="Calibri"/>
              </a:rPr>
              <a:t>fue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necesario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crear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índice</a:t>
            </a:r>
            <a:r>
              <a:rPr lang="en-US">
                <a:cs typeface="Calibri"/>
              </a:rPr>
              <a:t> seq, </a:t>
            </a:r>
            <a:r>
              <a:rPr lang="en-US" err="1">
                <a:cs typeface="Calibri"/>
              </a:rPr>
              <a:t>ya</a:t>
            </a:r>
            <a:r>
              <a:rPr lang="en-US">
                <a:cs typeface="Calibri"/>
              </a:rPr>
              <a:t> que </a:t>
            </a:r>
            <a:r>
              <a:rPr lang="en-US" err="1">
                <a:cs typeface="Calibri"/>
              </a:rPr>
              <a:t>este</a:t>
            </a:r>
            <a:r>
              <a:rPr lang="en-US">
                <a:cs typeface="Calibri"/>
              </a:rPr>
              <a:t> es </a:t>
            </a:r>
            <a:r>
              <a:rPr lang="en-US" err="1">
                <a:cs typeface="Calibri"/>
              </a:rPr>
              <a:t>creado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automáticamente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porque</a:t>
            </a:r>
            <a:r>
              <a:rPr lang="en-US">
                <a:cs typeface="Calibri"/>
              </a:rPr>
              <a:t> es la </a:t>
            </a:r>
            <a:r>
              <a:rPr lang="en-US" err="1">
                <a:cs typeface="Calibri"/>
              </a:rPr>
              <a:t>llave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primaria</a:t>
            </a:r>
            <a:r>
              <a:rPr lang="en-US">
                <a:cs typeface="Calibri"/>
              </a:rPr>
              <a:t>.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En </a:t>
            </a:r>
            <a:r>
              <a:rPr lang="en-US" err="1">
                <a:cs typeface="Calibri"/>
              </a:rPr>
              <a:t>pantalla</a:t>
            </a:r>
            <a:r>
              <a:rPr lang="en-US">
                <a:cs typeface="Calibri"/>
              </a:rPr>
              <a:t> se </a:t>
            </a:r>
            <a:r>
              <a:rPr lang="en-US" err="1">
                <a:cs typeface="Calibri"/>
              </a:rPr>
              <a:t>muestra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una</a:t>
            </a:r>
            <a:r>
              <a:rPr lang="en-US">
                <a:cs typeface="Calibri"/>
              </a:rPr>
              <a:t> consulta para </a:t>
            </a:r>
            <a:r>
              <a:rPr lang="en-US" err="1">
                <a:cs typeface="Calibri"/>
              </a:rPr>
              <a:t>revisar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índices</a:t>
            </a:r>
            <a:r>
              <a:rPr lang="en-US">
                <a:cs typeface="Calibri"/>
              </a:rPr>
              <a:t> de la </a:t>
            </a:r>
            <a:r>
              <a:rPr lang="en-US" err="1">
                <a:cs typeface="Calibri"/>
              </a:rPr>
              <a:t>tabla</a:t>
            </a:r>
            <a:r>
              <a:rPr lang="en-US">
                <a:cs typeface="Calibri"/>
              </a:rPr>
              <a:t> challenge y </a:t>
            </a:r>
            <a:r>
              <a:rPr lang="en-US" err="1">
                <a:cs typeface="Calibri"/>
              </a:rPr>
              <a:t>ahí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podemos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encontrar</a:t>
            </a:r>
            <a:r>
              <a:rPr lang="en-US">
                <a:cs typeface="Calibri"/>
              </a:rPr>
              <a:t> que </a:t>
            </a:r>
            <a:r>
              <a:rPr lang="en-US" err="1">
                <a:cs typeface="Calibri"/>
              </a:rPr>
              <a:t>ya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existe</a:t>
            </a:r>
            <a:r>
              <a:rPr lang="en-US">
                <a:cs typeface="Calibri"/>
              </a:rPr>
              <a:t> un </a:t>
            </a:r>
            <a:r>
              <a:rPr lang="en-US" err="1">
                <a:cs typeface="Calibri"/>
              </a:rPr>
              <a:t>índice</a:t>
            </a:r>
            <a:r>
              <a:rPr lang="en-US">
                <a:cs typeface="Calibri"/>
              </a:rPr>
              <a:t>, que </a:t>
            </a:r>
            <a:r>
              <a:rPr lang="en-US" err="1">
                <a:cs typeface="Calibri"/>
              </a:rPr>
              <a:t>corresponde</a:t>
            </a:r>
            <a:r>
              <a:rPr lang="en-US">
                <a:cs typeface="Calibri"/>
              </a:rPr>
              <a:t> a la </a:t>
            </a:r>
            <a:r>
              <a:rPr lang="en-US" err="1">
                <a:cs typeface="Calibri"/>
              </a:rPr>
              <a:t>llave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primaria</a:t>
            </a:r>
            <a:r>
              <a:rPr lang="en-US">
                <a:cs typeface="Calibri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829B9-12F6-46B6-9267-4D5FB650ED20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77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Primero </a:t>
            </a:r>
            <a:r>
              <a:rPr lang="en-US" err="1">
                <a:cs typeface="Calibri"/>
              </a:rPr>
              <a:t>creamos</a:t>
            </a:r>
            <a:r>
              <a:rPr lang="en-US">
                <a:cs typeface="Calibri"/>
              </a:rPr>
              <a:t> un </a:t>
            </a:r>
            <a:r>
              <a:rPr lang="en-US" err="1">
                <a:cs typeface="Calibri"/>
              </a:rPr>
              <a:t>usuario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llamado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readonly_user</a:t>
            </a:r>
            <a:r>
              <a:rPr lang="en-US">
                <a:cs typeface="Calibri"/>
              </a:rPr>
              <a:t> y </a:t>
            </a:r>
            <a:r>
              <a:rPr lang="en-US" err="1">
                <a:cs typeface="Calibri"/>
              </a:rPr>
              <a:t>posteriormente</a:t>
            </a:r>
            <a:r>
              <a:rPr lang="en-US">
                <a:cs typeface="Calibri"/>
              </a:rPr>
              <a:t> le </a:t>
            </a:r>
            <a:r>
              <a:rPr lang="en-US" err="1">
                <a:cs typeface="Calibri"/>
              </a:rPr>
              <a:t>asignamos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permisos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aropiados</a:t>
            </a:r>
            <a:r>
              <a:rPr lang="en-US">
                <a:cs typeface="Calibri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A </a:t>
            </a:r>
            <a:r>
              <a:rPr lang="en-US" err="1">
                <a:cs typeface="Calibri"/>
              </a:rPr>
              <a:t>este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usuario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únicamente</a:t>
            </a:r>
            <a:r>
              <a:rPr lang="en-US">
                <a:cs typeface="Calibri"/>
              </a:rPr>
              <a:t> le </a:t>
            </a:r>
            <a:r>
              <a:rPr lang="en-US" err="1">
                <a:cs typeface="Calibri"/>
              </a:rPr>
              <a:t>asignamos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permisos</a:t>
            </a:r>
            <a:r>
              <a:rPr lang="en-US">
                <a:cs typeface="Calibri"/>
              </a:rPr>
              <a:t> CREATE SESSION, para </a:t>
            </a:r>
            <a:r>
              <a:rPr lang="en-US" err="1">
                <a:cs typeface="Calibri"/>
              </a:rPr>
              <a:t>poder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conectarse</a:t>
            </a:r>
            <a:r>
              <a:rPr lang="en-US">
                <a:cs typeface="Calibri"/>
              </a:rPr>
              <a:t> a la base de </a:t>
            </a:r>
            <a:r>
              <a:rPr lang="en-US" err="1">
                <a:cs typeface="Calibri"/>
              </a:rPr>
              <a:t>datos</a:t>
            </a:r>
            <a:r>
              <a:rPr lang="en-US">
                <a:cs typeface="Calibri"/>
              </a:rPr>
              <a:t> y SELECT ANY TABLE, para que </a:t>
            </a:r>
            <a:r>
              <a:rPr lang="en-US" err="1">
                <a:cs typeface="Calibri"/>
              </a:rPr>
              <a:t>pueda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ejecutar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consultas</a:t>
            </a:r>
            <a:r>
              <a:rPr lang="en-US">
                <a:cs typeface="Calibri"/>
              </a:rPr>
              <a:t> SELECT </a:t>
            </a:r>
            <a:r>
              <a:rPr lang="en-US" err="1">
                <a:cs typeface="Calibri"/>
              </a:rPr>
              <a:t>sobre</a:t>
            </a:r>
            <a:r>
              <a:rPr lang="en-US">
                <a:cs typeface="Calibri"/>
              </a:rPr>
              <a:t> las tablas.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829B9-12F6-46B6-9267-4D5FB650ED20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0374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Sin embargo, 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índice</a:t>
            </a:r>
            <a:r>
              <a:rPr lang="en-US">
                <a:cs typeface="Calibri"/>
              </a:rPr>
              <a:t> de la </a:t>
            </a:r>
            <a:r>
              <a:rPr lang="en-US" err="1">
                <a:cs typeface="Calibri"/>
              </a:rPr>
              <a:t>columna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yn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sí</a:t>
            </a:r>
            <a:r>
              <a:rPr lang="en-US">
                <a:cs typeface="Calibri"/>
              </a:rPr>
              <a:t> lo </a:t>
            </a:r>
            <a:r>
              <a:rPr lang="en-US" err="1">
                <a:cs typeface="Calibri"/>
              </a:rPr>
              <a:t>tenemos</a:t>
            </a:r>
            <a:r>
              <a:rPr lang="en-US">
                <a:cs typeface="Calibri"/>
              </a:rPr>
              <a:t> que </a:t>
            </a:r>
            <a:r>
              <a:rPr lang="en-US" err="1">
                <a:cs typeface="Calibri"/>
              </a:rPr>
              <a:t>crear</a:t>
            </a:r>
            <a:r>
              <a:rPr lang="en-US">
                <a:cs typeface="Calibri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En </a:t>
            </a:r>
            <a:r>
              <a:rPr lang="en-US" err="1">
                <a:cs typeface="Calibri"/>
              </a:rPr>
              <a:t>pantalla</a:t>
            </a:r>
            <a:r>
              <a:rPr lang="en-US">
                <a:cs typeface="Calibri"/>
              </a:rPr>
              <a:t> se </a:t>
            </a:r>
            <a:r>
              <a:rPr lang="en-US" err="1">
                <a:cs typeface="Calibri"/>
              </a:rPr>
              <a:t>muestra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comando</a:t>
            </a:r>
            <a:r>
              <a:rPr lang="en-US">
                <a:cs typeface="Calibri"/>
              </a:rPr>
              <a:t> con 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que lo </a:t>
            </a:r>
            <a:r>
              <a:rPr lang="en-US" err="1">
                <a:cs typeface="Calibri"/>
              </a:rPr>
              <a:t>creamos</a:t>
            </a:r>
            <a:r>
              <a:rPr lang="en-US">
                <a:cs typeface="Calibri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829B9-12F6-46B6-9267-4D5FB650ED20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110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,Sans-Serif"/>
              <a:buChar char="•"/>
            </a:pPr>
            <a:r>
              <a:rPr lang="en-US" err="1"/>
              <a:t>Ahora</a:t>
            </a:r>
            <a:r>
              <a:rPr lang="en-US"/>
              <a:t> </a:t>
            </a:r>
            <a:r>
              <a:rPr lang="en-US" err="1"/>
              <a:t>vamos</a:t>
            </a:r>
            <a:r>
              <a:rPr lang="en-US"/>
              <a:t> a </a:t>
            </a:r>
            <a:r>
              <a:rPr lang="en-US" err="1"/>
              <a:t>hacer</a:t>
            </a:r>
            <a:r>
              <a:rPr lang="en-US"/>
              <a:t> </a:t>
            </a:r>
            <a:r>
              <a:rPr lang="en-US" err="1"/>
              <a:t>una</a:t>
            </a:r>
            <a:r>
              <a:rPr lang="en-US"/>
              <a:t> </a:t>
            </a:r>
            <a:r>
              <a:rPr lang="en-US" err="1"/>
              <a:t>comparación</a:t>
            </a:r>
            <a:r>
              <a:rPr lang="en-US"/>
              <a:t> del </a:t>
            </a:r>
            <a:r>
              <a:rPr lang="en-US" err="1"/>
              <a:t>costo</a:t>
            </a:r>
            <a:r>
              <a:rPr lang="en-US"/>
              <a:t> de la consulta 18 con y sin </a:t>
            </a:r>
            <a:r>
              <a:rPr lang="en-US" err="1"/>
              <a:t>el</a:t>
            </a:r>
            <a:r>
              <a:rPr lang="en-US"/>
              <a:t> </a:t>
            </a:r>
            <a:r>
              <a:rPr lang="en-US" err="1"/>
              <a:t>índice</a:t>
            </a:r>
            <a:r>
              <a:rPr lang="en-US"/>
              <a:t>.</a:t>
            </a:r>
          </a:p>
          <a:p>
            <a:pPr marL="285750" indent="-285750">
              <a:buFont typeface="Arial,Sans-Serif"/>
              <a:buChar char="•"/>
            </a:pPr>
            <a:r>
              <a:rPr lang="en-US"/>
              <a:t>Este es </a:t>
            </a:r>
            <a:r>
              <a:rPr lang="en-US" err="1"/>
              <a:t>el</a:t>
            </a:r>
            <a:r>
              <a:rPr lang="en-US"/>
              <a:t> execution plan de la consulta 18 </a:t>
            </a:r>
            <a:r>
              <a:rPr lang="en-US" err="1"/>
              <a:t>usando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índice</a:t>
            </a:r>
            <a:r>
              <a:rPr lang="en-US"/>
              <a:t>.</a:t>
            </a:r>
            <a:endParaRPr lang="en-US"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cs typeface="Calibri"/>
              </a:rPr>
              <a:t>En </a:t>
            </a:r>
            <a:r>
              <a:rPr lang="en-US" err="1">
                <a:cs typeface="Calibri"/>
              </a:rPr>
              <a:t>donde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está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resaltado</a:t>
            </a:r>
            <a:r>
              <a:rPr lang="en-US">
                <a:cs typeface="Calibri"/>
              </a:rPr>
              <a:t>, se </a:t>
            </a:r>
            <a:r>
              <a:rPr lang="en-US" err="1">
                <a:cs typeface="Calibri"/>
              </a:rPr>
              <a:t>puede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apreciar</a:t>
            </a:r>
            <a:r>
              <a:rPr lang="en-US">
                <a:cs typeface="Calibri"/>
              </a:rPr>
              <a:t> que se indica </a:t>
            </a:r>
            <a:r>
              <a:rPr lang="en-US" err="1">
                <a:cs typeface="Calibri"/>
              </a:rPr>
              <a:t>explícitamente</a:t>
            </a:r>
            <a:r>
              <a:rPr lang="en-US">
                <a:cs typeface="Calibri"/>
              </a:rPr>
              <a:t> que se </a:t>
            </a:r>
            <a:r>
              <a:rPr lang="en-US" err="1">
                <a:cs typeface="Calibri"/>
              </a:rPr>
              <a:t>hace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uso</a:t>
            </a:r>
            <a:r>
              <a:rPr lang="en-US">
                <a:cs typeface="Calibri"/>
              </a:rPr>
              <a:t> del </a:t>
            </a:r>
            <a:r>
              <a:rPr lang="en-US" err="1">
                <a:cs typeface="Calibri"/>
              </a:rPr>
              <a:t>índice</a:t>
            </a:r>
            <a:r>
              <a:rPr lang="en-US">
                <a:cs typeface="Calibri"/>
              </a:rPr>
              <a:t> que </a:t>
            </a:r>
            <a:r>
              <a:rPr lang="en-US" err="1">
                <a:cs typeface="Calibri"/>
              </a:rPr>
              <a:t>creamos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logrando</a:t>
            </a:r>
            <a:r>
              <a:rPr lang="en-US">
                <a:cs typeface="Calibri"/>
              </a:rPr>
              <a:t> un </a:t>
            </a:r>
            <a:r>
              <a:rPr lang="en-US" err="1">
                <a:cs typeface="Calibri"/>
              </a:rPr>
              <a:t>costo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estimado</a:t>
            </a:r>
            <a:r>
              <a:rPr lang="en-US">
                <a:cs typeface="Calibri"/>
              </a:rPr>
              <a:t> de 54.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829B9-12F6-46B6-9267-4D5FB650ED20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595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Por </a:t>
            </a:r>
            <a:r>
              <a:rPr lang="en-US" err="1">
                <a:cs typeface="Calibri"/>
              </a:rPr>
              <a:t>otro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lado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este</a:t>
            </a:r>
            <a:r>
              <a:rPr lang="en-US">
                <a:cs typeface="Calibri"/>
              </a:rPr>
              <a:t> es 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execution plan de la </a:t>
            </a:r>
            <a:r>
              <a:rPr lang="en-US" err="1">
                <a:cs typeface="Calibri"/>
              </a:rPr>
              <a:t>misma</a:t>
            </a:r>
            <a:r>
              <a:rPr lang="en-US">
                <a:cs typeface="Calibri"/>
              </a:rPr>
              <a:t> consulta sin 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índice</a:t>
            </a:r>
            <a:r>
              <a:rPr lang="en-US">
                <a:cs typeface="Calibri"/>
              </a:rPr>
              <a:t>.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Podemos </a:t>
            </a:r>
            <a:r>
              <a:rPr lang="en-US" err="1">
                <a:cs typeface="Calibri"/>
              </a:rPr>
              <a:t>observar</a:t>
            </a:r>
            <a:r>
              <a:rPr lang="en-US">
                <a:cs typeface="Calibri"/>
              </a:rPr>
              <a:t> que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lugar</a:t>
            </a:r>
            <a:r>
              <a:rPr lang="en-US">
                <a:cs typeface="Calibri"/>
              </a:rPr>
              <a:t> de usar 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índice</a:t>
            </a:r>
            <a:r>
              <a:rPr lang="en-US">
                <a:cs typeface="Calibri"/>
              </a:rPr>
              <a:t>, es </a:t>
            </a:r>
            <a:r>
              <a:rPr lang="en-US" err="1">
                <a:cs typeface="Calibri"/>
              </a:rPr>
              <a:t>necesario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hacer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una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ooperación</a:t>
            </a:r>
            <a:r>
              <a:rPr lang="en-US">
                <a:cs typeface="Calibri"/>
              </a:rPr>
              <a:t> TABLE ACCESS full, que </a:t>
            </a:r>
            <a:r>
              <a:rPr lang="en-US" err="1">
                <a:cs typeface="Calibri"/>
              </a:rPr>
              <a:t>tiene</a:t>
            </a:r>
            <a:r>
              <a:rPr lang="en-US">
                <a:cs typeface="Calibri"/>
              </a:rPr>
              <a:t> un </a:t>
            </a:r>
            <a:r>
              <a:rPr lang="en-US" err="1">
                <a:cs typeface="Calibri"/>
              </a:rPr>
              <a:t>costo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estimado</a:t>
            </a:r>
            <a:r>
              <a:rPr lang="en-US">
                <a:cs typeface="Calibri"/>
              </a:rPr>
              <a:t> de 1882, </a:t>
            </a:r>
            <a:r>
              <a:rPr lang="en-US" err="1">
                <a:cs typeface="Calibri"/>
              </a:rPr>
              <a:t>significativamente</a:t>
            </a:r>
            <a:r>
              <a:rPr lang="en-US">
                <a:cs typeface="Calibri"/>
              </a:rPr>
              <a:t> mayor que 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costo</a:t>
            </a:r>
            <a:r>
              <a:rPr lang="en-US">
                <a:cs typeface="Calibri"/>
              </a:rPr>
              <a:t> de 54 </a:t>
            </a:r>
            <a:r>
              <a:rPr lang="en-US" err="1">
                <a:cs typeface="Calibri"/>
              </a:rPr>
              <a:t>usando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índice</a:t>
            </a:r>
            <a:r>
              <a:rPr lang="en-US">
                <a:cs typeface="Calibri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829B9-12F6-46B6-9267-4D5FB650ED20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891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Sofia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829B9-12F6-46B6-9267-4D5FB650ED20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0565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829B9-12F6-46B6-9267-4D5FB650ED20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406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DBMS_RANDOM : </a:t>
            </a:r>
            <a:r>
              <a:rPr lang="en-US" err="1">
                <a:cs typeface="Calibri"/>
              </a:rPr>
              <a:t>Paquete</a:t>
            </a:r>
            <a:r>
              <a:rPr lang="en-US">
                <a:cs typeface="Calibri"/>
              </a:rPr>
              <a:t> para </a:t>
            </a:r>
            <a:r>
              <a:rPr lang="en-US" err="1">
                <a:cs typeface="Calibri"/>
              </a:rPr>
              <a:t>generar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valores</a:t>
            </a:r>
            <a:r>
              <a:rPr lang="en-US">
                <a:cs typeface="Calibri"/>
              </a:rPr>
              <a:t> random</a:t>
            </a:r>
          </a:p>
          <a:p>
            <a:pPr marL="685800" lvl="1" indent="-285750">
              <a:buFont typeface="Arial"/>
              <a:buChar char="•"/>
            </a:pPr>
            <a:r>
              <a:rPr lang="en-US">
                <a:cs typeface="Calibri"/>
              </a:rPr>
              <a:t>.VALUE : 0-1</a:t>
            </a:r>
          </a:p>
          <a:p>
            <a:pPr marL="685800" lvl="1" indent="-285750">
              <a:buFont typeface="Arial"/>
              <a:buChar char="•"/>
            </a:pPr>
            <a:r>
              <a:rPr lang="en-US">
                <a:cs typeface="Calibri"/>
              </a:rPr>
              <a:t>.VALUE(</a:t>
            </a:r>
            <a:r>
              <a:rPr lang="en-US" err="1">
                <a:cs typeface="Calibri"/>
              </a:rPr>
              <a:t>n,m</a:t>
            </a:r>
            <a:r>
              <a:rPr lang="en-US">
                <a:cs typeface="Calibri"/>
              </a:rPr>
              <a:t>)</a:t>
            </a:r>
          </a:p>
          <a:p>
            <a:pPr marL="685800" lvl="1" indent="-285750">
              <a:buFont typeface="Arial"/>
              <a:buChar char="•"/>
            </a:pPr>
            <a:r>
              <a:rPr lang="en-US">
                <a:cs typeface="Calibri"/>
              </a:rPr>
              <a:t>.STRING : (A (Mixed case), </a:t>
            </a:r>
            <a:r>
              <a:rPr lang="en-US" err="1">
                <a:cs typeface="Calibri"/>
              </a:rPr>
              <a:t>len</a:t>
            </a:r>
            <a:r>
              <a:rPr lang="en-US">
                <a:cs typeface="Calibri"/>
              </a:rPr>
              <a:t>)</a:t>
            </a:r>
          </a:p>
          <a:p>
            <a:pPr marL="685800" lvl="1" indent="-285750">
              <a:buFont typeface="Arial"/>
              <a:buChar char="•"/>
            </a:pPr>
            <a:endParaRPr lang="en-US">
              <a:cs typeface="Calibri"/>
            </a:endParaRPr>
          </a:p>
          <a:p>
            <a:pPr marL="171450" indent="-285750">
              <a:buFont typeface="Arial"/>
              <a:buChar char="•"/>
            </a:pPr>
            <a:r>
              <a:rPr lang="en-US" err="1">
                <a:cs typeface="Calibri"/>
              </a:rPr>
              <a:t>Generar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Fechas</a:t>
            </a:r>
            <a:r>
              <a:rPr lang="en-US">
                <a:cs typeface="Calibri"/>
              </a:rPr>
              <a:t> random</a:t>
            </a:r>
          </a:p>
          <a:p>
            <a:pPr marL="685800" lvl="1" indent="-285750">
              <a:buFont typeface="Arial"/>
              <a:buChar char="•"/>
            </a:pPr>
            <a:r>
              <a:rPr lang="en-US">
                <a:cs typeface="Calibri"/>
              </a:rPr>
              <a:t>Oracle </a:t>
            </a:r>
            <a:r>
              <a:rPr lang="en-US" err="1">
                <a:cs typeface="Calibri"/>
              </a:rPr>
              <a:t>puede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almacenar</a:t>
            </a:r>
            <a:r>
              <a:rPr lang="en-US">
                <a:cs typeface="Calibri"/>
              </a:rPr>
              <a:t> las </a:t>
            </a:r>
            <a:r>
              <a:rPr lang="en-US" err="1">
                <a:cs typeface="Calibri"/>
              </a:rPr>
              <a:t>fehchas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como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enteros</a:t>
            </a:r>
            <a:endParaRPr lang="en-US">
              <a:cs typeface="Calibri"/>
            </a:endParaRPr>
          </a:p>
          <a:p>
            <a:pPr marL="685800" lvl="1" indent="-285750">
              <a:buFont typeface="Arial"/>
              <a:buChar char="•"/>
            </a:pPr>
            <a:r>
              <a:rPr lang="en-US">
                <a:cs typeface="Calibri"/>
              </a:rPr>
              <a:t>Esto </a:t>
            </a:r>
            <a:r>
              <a:rPr lang="en-US" err="1">
                <a:cs typeface="Calibri"/>
              </a:rPr>
              <a:t>quiere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decir</a:t>
            </a:r>
            <a:r>
              <a:rPr lang="en-US">
                <a:cs typeface="Calibri"/>
              </a:rPr>
              <a:t> que </a:t>
            </a:r>
            <a:r>
              <a:rPr lang="en-US" err="1">
                <a:cs typeface="Calibri"/>
              </a:rPr>
              <a:t>podemos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tener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encontrar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entero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correspondiente</a:t>
            </a:r>
            <a:r>
              <a:rPr lang="en-US">
                <a:cs typeface="Calibri"/>
              </a:rPr>
              <a:t> a </a:t>
            </a:r>
            <a:r>
              <a:rPr lang="en-US" err="1">
                <a:cs typeface="Calibri"/>
              </a:rPr>
              <a:t>una</a:t>
            </a:r>
            <a:r>
              <a:rPr lang="en-US">
                <a:cs typeface="Calibri"/>
              </a:rPr>
              <a:t> "</a:t>
            </a:r>
            <a:r>
              <a:rPr lang="en-US" err="1">
                <a:cs typeface="Calibri"/>
              </a:rPr>
              <a:t>fecha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inicial</a:t>
            </a:r>
            <a:r>
              <a:rPr lang="en-US">
                <a:cs typeface="Calibri"/>
              </a:rPr>
              <a:t>" y </a:t>
            </a:r>
            <a:r>
              <a:rPr lang="en-US" err="1">
                <a:cs typeface="Calibri"/>
              </a:rPr>
              <a:t>sumarle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otro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entero</a:t>
            </a:r>
            <a:r>
              <a:rPr lang="en-US">
                <a:cs typeface="Calibri"/>
              </a:rPr>
              <a:t> (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este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caso</a:t>
            </a:r>
            <a:r>
              <a:rPr lang="en-US">
                <a:cs typeface="Calibri"/>
              </a:rPr>
              <a:t> random) para </a:t>
            </a:r>
            <a:r>
              <a:rPr lang="en-US" err="1">
                <a:cs typeface="Calibri"/>
              </a:rPr>
              <a:t>obtener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una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fecha</a:t>
            </a:r>
            <a:r>
              <a:rPr lang="en-US">
                <a:cs typeface="Calibri"/>
              </a:rPr>
              <a:t> superior a </a:t>
            </a:r>
            <a:r>
              <a:rPr lang="en-US" err="1">
                <a:cs typeface="Calibri"/>
              </a:rPr>
              <a:t>esta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primera</a:t>
            </a:r>
            <a:r>
              <a:rPr lang="en-US">
                <a:cs typeface="Calibri"/>
              </a:rPr>
              <a:t> --&gt; Para 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formato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datos</a:t>
            </a:r>
            <a:r>
              <a:rPr lang="en-US">
                <a:cs typeface="Calibri"/>
              </a:rPr>
              <a:t> J (Julian Day) : </a:t>
            </a:r>
            <a:r>
              <a:rPr lang="en-US" err="1">
                <a:cs typeface="Calibri"/>
              </a:rPr>
              <a:t>Numero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dias</a:t>
            </a:r>
            <a:r>
              <a:rPr lang="en-US">
                <a:cs typeface="Calibri"/>
              </a:rPr>
              <a:t> (integer) </a:t>
            </a:r>
            <a:r>
              <a:rPr lang="en-US" err="1">
                <a:cs typeface="Calibri"/>
              </a:rPr>
              <a:t>desde</a:t>
            </a:r>
            <a:r>
              <a:rPr lang="en-US">
                <a:cs typeface="Calibri"/>
              </a:rPr>
              <a:t> January 1, 4712 BC </a:t>
            </a:r>
          </a:p>
          <a:p>
            <a:pPr marL="685800" lvl="1" indent="-285750">
              <a:buFont typeface="Arial"/>
              <a:buChar char="•"/>
            </a:pPr>
            <a:r>
              <a:rPr lang="en-US">
                <a:cs typeface="Calibri"/>
              </a:rPr>
              <a:t>TO_CHAR(date, 'J') --&gt; Date a VARCHAR </a:t>
            </a:r>
            <a:endParaRPr lang="en-US">
              <a:cs typeface="+mn-lt"/>
            </a:endParaRPr>
          </a:p>
          <a:p>
            <a:pPr marL="685800" lvl="1" indent="-285750">
              <a:buFont typeface="Arial"/>
              <a:buChar char="•"/>
            </a:pPr>
            <a:r>
              <a:rPr lang="en-US">
                <a:cs typeface="+mn-lt"/>
              </a:rPr>
              <a:t>DECODE(exp, search, result, default) </a:t>
            </a:r>
          </a:p>
          <a:p>
            <a:pPr marL="685800" lvl="1" indent="-285750">
              <a:buFont typeface="Arial"/>
              <a:buChar char="•"/>
            </a:pPr>
            <a:r>
              <a:rPr lang="en-US">
                <a:cs typeface="+mn-lt"/>
              </a:rPr>
              <a:t>TRUNC(date, </a:t>
            </a:r>
            <a:r>
              <a:rPr lang="en-US" err="1">
                <a:cs typeface="+mn-lt"/>
              </a:rPr>
              <a:t>fmt</a:t>
            </a:r>
            <a:r>
              <a:rPr lang="en-US">
                <a:cs typeface="+mn-lt"/>
              </a:rPr>
              <a:t>) --&gt; </a:t>
            </a:r>
            <a:r>
              <a:rPr lang="en-US" err="1">
                <a:cs typeface="+mn-lt"/>
              </a:rPr>
              <a:t>Fecha</a:t>
            </a:r>
            <a:r>
              <a:rPr lang="en-US">
                <a:cs typeface="+mn-lt"/>
              </a:rPr>
              <a:t> </a:t>
            </a:r>
            <a:r>
              <a:rPr lang="en-US" err="1">
                <a:cs typeface="+mn-lt"/>
              </a:rPr>
              <a:t>valida</a:t>
            </a:r>
            <a:r>
              <a:rPr lang="en-US">
                <a:cs typeface="+mn-lt"/>
              </a:rPr>
              <a:t> (</a:t>
            </a:r>
            <a:r>
              <a:rPr lang="en-US" err="1">
                <a:cs typeface="+mn-lt"/>
              </a:rPr>
              <a:t>en</a:t>
            </a:r>
            <a:r>
              <a:rPr lang="en-US">
                <a:cs typeface="+mn-lt"/>
              </a:rPr>
              <a:t> </a:t>
            </a:r>
            <a:r>
              <a:rPr lang="en-US" err="1">
                <a:cs typeface="+mn-lt"/>
              </a:rPr>
              <a:t>este</a:t>
            </a:r>
            <a:r>
              <a:rPr lang="en-US">
                <a:cs typeface="+mn-lt"/>
              </a:rPr>
              <a:t> </a:t>
            </a:r>
            <a:r>
              <a:rPr lang="en-US" err="1">
                <a:cs typeface="+mn-lt"/>
              </a:rPr>
              <a:t>caso</a:t>
            </a:r>
            <a:r>
              <a:rPr lang="en-US">
                <a:cs typeface="+mn-lt"/>
              </a:rPr>
              <a:t> un J de un int random)</a:t>
            </a:r>
          </a:p>
          <a:p>
            <a:pPr marL="685800" lvl="1" indent="-285750">
              <a:buFont typeface="Arial"/>
              <a:buChar char="•"/>
            </a:pPr>
            <a:r>
              <a:rPr lang="en-US">
                <a:cs typeface="+mn-lt"/>
              </a:rPr>
              <a:t>TO_DATE (char, </a:t>
            </a:r>
            <a:r>
              <a:rPr lang="en-US" err="1">
                <a:cs typeface="+mn-lt"/>
              </a:rPr>
              <a:t>fmt</a:t>
            </a:r>
            <a:r>
              <a:rPr lang="en-US">
                <a:cs typeface="+mn-lt"/>
              </a:rPr>
              <a:t>) --&gt; DATE datatype</a:t>
            </a:r>
          </a:p>
          <a:p>
            <a:pPr marL="400050" lvl="1"/>
            <a:endParaRPr lang="en-US">
              <a:cs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829B9-12F6-46B6-9267-4D5FB650ED20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76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Sofia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829B9-12F6-46B6-9267-4D5FB650ED20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2676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Ambas son </a:t>
            </a:r>
            <a:r>
              <a:rPr lang="en-US" err="1"/>
              <a:t>parte</a:t>
            </a:r>
            <a:r>
              <a:rPr lang="en-US"/>
              <a:t> del Data Dictionary de oracle (read-only) --&gt; All schema objects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ALL_TABLES: Views del </a:t>
            </a:r>
            <a:r>
              <a:rPr lang="en-US" err="1">
                <a:cs typeface="Calibri"/>
              </a:rPr>
              <a:t>sistema</a:t>
            </a:r>
            <a:r>
              <a:rPr lang="en-US">
                <a:cs typeface="Calibri"/>
              </a:rPr>
              <a:t> -&gt; </a:t>
            </a:r>
            <a:r>
              <a:rPr lang="en-US" err="1">
                <a:cs typeface="Calibri"/>
              </a:rPr>
              <a:t>Describen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todas</a:t>
            </a:r>
            <a:r>
              <a:rPr lang="en-US">
                <a:cs typeface="Calibri"/>
              </a:rPr>
              <a:t> las </a:t>
            </a:r>
            <a:r>
              <a:rPr lang="en-US" err="1">
                <a:cs typeface="Calibri"/>
              </a:rPr>
              <a:t>tablas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relacionales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accesibles</a:t>
            </a:r>
            <a:r>
              <a:rPr lang="en-US">
                <a:cs typeface="Calibri"/>
              </a:rPr>
              <a:t> al </a:t>
            </a:r>
            <a:r>
              <a:rPr lang="en-US" err="1">
                <a:cs typeface="Calibri"/>
              </a:rPr>
              <a:t>usuario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DBA_TABLES : Views del </a:t>
            </a:r>
            <a:r>
              <a:rPr lang="en-US" err="1">
                <a:cs typeface="Calibri"/>
              </a:rPr>
              <a:t>sistema</a:t>
            </a:r>
            <a:r>
              <a:rPr lang="en-US">
                <a:cs typeface="Calibri"/>
              </a:rPr>
              <a:t> -&gt; </a:t>
            </a:r>
            <a:r>
              <a:rPr lang="en-US" err="1">
                <a:cs typeface="Calibri"/>
              </a:rPr>
              <a:t>Describen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todas</a:t>
            </a:r>
            <a:r>
              <a:rPr lang="en-US">
                <a:cs typeface="Calibri"/>
              </a:rPr>
              <a:t> las </a:t>
            </a:r>
            <a:r>
              <a:rPr lang="en-US" err="1">
                <a:cs typeface="Calibri"/>
              </a:rPr>
              <a:t>tablas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relacionales</a:t>
            </a:r>
            <a:r>
              <a:rPr lang="en-US">
                <a:cs typeface="Calibri"/>
              </a:rPr>
              <a:t> del systema</a:t>
            </a:r>
          </a:p>
          <a:p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DBA : Database administrator's view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USER: User's view (user's schema)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ALL: Expanded user's view (user access)</a:t>
            </a:r>
          </a:p>
          <a:p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829B9-12F6-46B6-9267-4D5FB650ED20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854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Sofia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829B9-12F6-46B6-9267-4D5FB650ED20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439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Juan Carlos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829B9-12F6-46B6-9267-4D5FB650ED20}" type="slidenum"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02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Juan Carlos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829B9-12F6-46B6-9267-4D5FB650ED20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9919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Para </a:t>
            </a:r>
            <a:r>
              <a:rPr lang="en-US" err="1">
                <a:cs typeface="Calibri"/>
              </a:rPr>
              <a:t>este</a:t>
            </a:r>
            <a:r>
              <a:rPr lang="en-US">
                <a:cs typeface="Calibri"/>
              </a:rPr>
              <a:t> punto, </a:t>
            </a:r>
            <a:r>
              <a:rPr lang="en-US" err="1">
                <a:cs typeface="Calibri"/>
              </a:rPr>
              <a:t>usamos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subconsultas</a:t>
            </a:r>
            <a:r>
              <a:rPr lang="en-US">
                <a:cs typeface="Calibri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Primero, </a:t>
            </a:r>
            <a:r>
              <a:rPr lang="en-US" err="1">
                <a:cs typeface="Calibri"/>
              </a:rPr>
              <a:t>hicimos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una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subconsulta</a:t>
            </a:r>
            <a:r>
              <a:rPr lang="en-US">
                <a:cs typeface="Calibri"/>
              </a:rPr>
              <a:t> para </a:t>
            </a:r>
            <a:r>
              <a:rPr lang="en-US" err="1">
                <a:cs typeface="Calibri"/>
              </a:rPr>
              <a:t>obtener</a:t>
            </a:r>
            <a:r>
              <a:rPr lang="en-US">
                <a:cs typeface="Calibri"/>
              </a:rPr>
              <a:t> seq, age y </a:t>
            </a:r>
            <a:r>
              <a:rPr lang="en-US" err="1">
                <a:cs typeface="Calibri"/>
              </a:rPr>
              <a:t>yn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todos</a:t>
            </a:r>
            <a:r>
              <a:rPr lang="en-US">
                <a:cs typeface="Calibri"/>
              </a:rPr>
              <a:t> las </a:t>
            </a:r>
            <a:r>
              <a:rPr lang="en-US" err="1">
                <a:cs typeface="Calibri"/>
              </a:rPr>
              <a:t>filas</a:t>
            </a:r>
            <a:r>
              <a:rPr lang="en-US">
                <a:cs typeface="Calibri"/>
              </a:rPr>
              <a:t> de challenge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 las que </a:t>
            </a:r>
            <a:r>
              <a:rPr lang="en-US" err="1">
                <a:cs typeface="Calibri"/>
              </a:rPr>
              <a:t>tienen</a:t>
            </a:r>
            <a:r>
              <a:rPr lang="en-US">
                <a:cs typeface="Calibri"/>
              </a:rPr>
              <a:t> N </a:t>
            </a:r>
            <a:r>
              <a:rPr lang="en-US" err="1">
                <a:cs typeface="Calibri"/>
              </a:rPr>
              <a:t>como</a:t>
            </a:r>
            <a:r>
              <a:rPr lang="en-US">
                <a:cs typeface="Calibri"/>
              </a:rPr>
              <a:t> valor de </a:t>
            </a:r>
            <a:r>
              <a:rPr lang="en-US" err="1">
                <a:cs typeface="Calibri"/>
              </a:rPr>
              <a:t>yn</a:t>
            </a:r>
            <a:r>
              <a:rPr lang="en-US">
                <a:cs typeface="Calibri"/>
              </a:rPr>
              <a:t>. El </a:t>
            </a:r>
            <a:r>
              <a:rPr lang="en-US" err="1">
                <a:cs typeface="Calibri"/>
              </a:rPr>
              <a:t>resultado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esta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subconsulta</a:t>
            </a:r>
            <a:r>
              <a:rPr lang="en-US">
                <a:cs typeface="Calibri"/>
              </a:rPr>
              <a:t> lo </a:t>
            </a:r>
            <a:r>
              <a:rPr lang="en-US" err="1">
                <a:cs typeface="Calibri"/>
              </a:rPr>
              <a:t>llamamos</a:t>
            </a:r>
            <a:r>
              <a:rPr lang="en-US">
                <a:cs typeface="Calibri"/>
              </a:rPr>
              <a:t> n.</a:t>
            </a:r>
          </a:p>
          <a:p>
            <a:pPr marL="285750" indent="-285750">
              <a:buFont typeface="Arial"/>
              <a:buChar char="•"/>
            </a:pPr>
            <a:r>
              <a:rPr lang="en-US" err="1">
                <a:cs typeface="Calibri"/>
              </a:rPr>
              <a:t>Luego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hicimos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una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subconsulta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igual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pero</a:t>
            </a:r>
            <a:r>
              <a:rPr lang="en-US">
                <a:cs typeface="Calibri"/>
              </a:rPr>
              <a:t> para las </a:t>
            </a:r>
            <a:r>
              <a:rPr lang="en-US" err="1">
                <a:cs typeface="Calibri"/>
              </a:rPr>
              <a:t>filas</a:t>
            </a:r>
            <a:r>
              <a:rPr lang="en-US">
                <a:cs typeface="Calibri"/>
              </a:rPr>
              <a:t> que </a:t>
            </a:r>
            <a:r>
              <a:rPr lang="en-US" err="1">
                <a:cs typeface="Calibri"/>
              </a:rPr>
              <a:t>tienen</a:t>
            </a:r>
            <a:r>
              <a:rPr lang="en-US">
                <a:cs typeface="Calibri"/>
              </a:rPr>
              <a:t> Y </a:t>
            </a:r>
            <a:r>
              <a:rPr lang="en-US" err="1">
                <a:cs typeface="Calibri"/>
              </a:rPr>
              <a:t>como</a:t>
            </a:r>
            <a:r>
              <a:rPr lang="en-US">
                <a:cs typeface="Calibri"/>
              </a:rPr>
              <a:t> valor de </a:t>
            </a:r>
            <a:r>
              <a:rPr lang="en-US" err="1">
                <a:cs typeface="Calibri"/>
              </a:rPr>
              <a:t>yn</a:t>
            </a:r>
            <a:r>
              <a:rPr lang="en-US">
                <a:cs typeface="Calibri"/>
              </a:rPr>
              <a:t>. El </a:t>
            </a:r>
            <a:r>
              <a:rPr lang="en-US" err="1">
                <a:cs typeface="Calibri"/>
              </a:rPr>
              <a:t>resultado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esta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subconsulta</a:t>
            </a:r>
            <a:r>
              <a:rPr lang="en-US">
                <a:cs typeface="Calibri"/>
              </a:rPr>
              <a:t> lo </a:t>
            </a:r>
            <a:r>
              <a:rPr lang="en-US" err="1">
                <a:cs typeface="Calibri"/>
              </a:rPr>
              <a:t>llamamos</a:t>
            </a:r>
            <a:r>
              <a:rPr lang="en-US">
                <a:cs typeface="Calibri"/>
              </a:rPr>
              <a:t> y.</a:t>
            </a:r>
          </a:p>
          <a:p>
            <a:pPr marL="285750" indent="-285750">
              <a:buFont typeface="Arial"/>
              <a:buChar char="•"/>
            </a:pPr>
            <a:r>
              <a:rPr lang="en-US" err="1">
                <a:cs typeface="Calibri"/>
              </a:rPr>
              <a:t>Luego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hicimos</a:t>
            </a:r>
            <a:r>
              <a:rPr lang="en-US">
                <a:cs typeface="Calibri"/>
              </a:rPr>
              <a:t> un left outer join entre </a:t>
            </a:r>
            <a:r>
              <a:rPr lang="en-US" err="1">
                <a:cs typeface="Calibri"/>
              </a:rPr>
              <a:t>los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resultados</a:t>
            </a:r>
            <a:r>
              <a:rPr lang="en-US">
                <a:cs typeface="Calibri"/>
              </a:rPr>
              <a:t> de ambas </a:t>
            </a:r>
            <a:r>
              <a:rPr lang="en-US" err="1">
                <a:cs typeface="Calibri"/>
              </a:rPr>
              <a:t>subconsultas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relacionando</a:t>
            </a:r>
            <a:r>
              <a:rPr lang="en-US">
                <a:cs typeface="Calibri"/>
              </a:rPr>
              <a:t> las </a:t>
            </a:r>
            <a:r>
              <a:rPr lang="en-US" err="1">
                <a:cs typeface="Calibri"/>
              </a:rPr>
              <a:t>filas</a:t>
            </a:r>
            <a:r>
              <a:rPr lang="en-US">
                <a:cs typeface="Calibri"/>
              </a:rPr>
              <a:t> de y con las </a:t>
            </a:r>
            <a:r>
              <a:rPr lang="en-US" err="1">
                <a:cs typeface="Calibri"/>
              </a:rPr>
              <a:t>filas</a:t>
            </a:r>
            <a:r>
              <a:rPr lang="en-US">
                <a:cs typeface="Calibri"/>
              </a:rPr>
              <a:t> de n que </a:t>
            </a:r>
            <a:r>
              <a:rPr lang="en-US" err="1">
                <a:cs typeface="Calibri"/>
              </a:rPr>
              <a:t>tengan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mismo</a:t>
            </a:r>
            <a:r>
              <a:rPr lang="en-US">
                <a:cs typeface="Calibri"/>
              </a:rPr>
              <a:t> valor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campo 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829B9-12F6-46B6-9267-4D5FB650ED20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4001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Juan Carlos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829B9-12F6-46B6-9267-4D5FB650ED20}" type="slidenum"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728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Para </a:t>
            </a:r>
            <a:r>
              <a:rPr lang="en-US" err="1">
                <a:cs typeface="Calibri"/>
              </a:rPr>
              <a:t>este</a:t>
            </a:r>
            <a:r>
              <a:rPr lang="en-US">
                <a:cs typeface="Calibri"/>
              </a:rPr>
              <a:t> punto, </a:t>
            </a:r>
            <a:r>
              <a:rPr lang="en-US" err="1">
                <a:cs typeface="Calibri"/>
              </a:rPr>
              <a:t>agregamos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unas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subconsultas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adicionales</a:t>
            </a:r>
            <a:r>
              <a:rPr lang="en-US">
                <a:cs typeface="Calibri"/>
              </a:rPr>
              <a:t> a la consulta anterior.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Primero, </a:t>
            </a:r>
            <a:r>
              <a:rPr lang="en-US" err="1">
                <a:cs typeface="Calibri"/>
              </a:rPr>
              <a:t>hicimos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una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subconsulta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y_count</a:t>
            </a:r>
            <a:r>
              <a:rPr lang="en-US">
                <a:cs typeface="Calibri"/>
              </a:rPr>
              <a:t> que </a:t>
            </a:r>
            <a:r>
              <a:rPr lang="en-US" err="1">
                <a:cs typeface="Calibri"/>
              </a:rPr>
              <a:t>cuenta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total de </a:t>
            </a:r>
            <a:r>
              <a:rPr lang="en-US" err="1">
                <a:cs typeface="Calibri"/>
              </a:rPr>
              <a:t>registros</a:t>
            </a:r>
            <a:r>
              <a:rPr lang="en-US">
                <a:cs typeface="Calibri"/>
              </a:rPr>
              <a:t> con Y </a:t>
            </a:r>
            <a:r>
              <a:rPr lang="en-US" err="1">
                <a:cs typeface="Calibri"/>
              </a:rPr>
              <a:t>y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luego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una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subconsulta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n_count</a:t>
            </a:r>
            <a:r>
              <a:rPr lang="en-US">
                <a:cs typeface="Calibri"/>
              </a:rPr>
              <a:t> que </a:t>
            </a:r>
            <a:r>
              <a:rPr lang="en-US" err="1">
                <a:cs typeface="Calibri"/>
              </a:rPr>
              <a:t>tiene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uenta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total de </a:t>
            </a:r>
            <a:r>
              <a:rPr lang="en-US" err="1">
                <a:cs typeface="Calibri"/>
              </a:rPr>
              <a:t>registros</a:t>
            </a:r>
            <a:r>
              <a:rPr lang="en-US">
                <a:cs typeface="Calibri"/>
              </a:rPr>
              <a:t> con N.</a:t>
            </a:r>
          </a:p>
          <a:p>
            <a:pPr marL="285750" indent="-285750">
              <a:buFont typeface="Arial"/>
              <a:buChar char="•"/>
            </a:pPr>
            <a:r>
              <a:rPr lang="en-US" err="1">
                <a:cs typeface="Calibri"/>
              </a:rPr>
              <a:t>Luego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modificamos</a:t>
            </a:r>
            <a:r>
              <a:rPr lang="en-US">
                <a:cs typeface="Calibri"/>
              </a:rPr>
              <a:t> las </a:t>
            </a:r>
            <a:r>
              <a:rPr lang="en-US" err="1">
                <a:cs typeface="Calibri"/>
              </a:rPr>
              <a:t>subconsultas</a:t>
            </a:r>
            <a:r>
              <a:rPr lang="en-US">
                <a:cs typeface="Calibri"/>
              </a:rPr>
              <a:t> Y </a:t>
            </a:r>
            <a:r>
              <a:rPr lang="en-US" err="1">
                <a:cs typeface="Calibri"/>
              </a:rPr>
              <a:t>y</a:t>
            </a:r>
            <a:r>
              <a:rPr lang="en-US">
                <a:cs typeface="Calibri"/>
              </a:rPr>
              <a:t> N para </a:t>
            </a:r>
            <a:r>
              <a:rPr lang="en-US" err="1">
                <a:cs typeface="Calibri"/>
              </a:rPr>
              <a:t>hacer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producto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cartesiano</a:t>
            </a:r>
            <a:r>
              <a:rPr lang="en-US">
                <a:cs typeface="Calibri"/>
              </a:rPr>
              <a:t> entre 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resultado</a:t>
            </a:r>
            <a:r>
              <a:rPr lang="en-US">
                <a:cs typeface="Calibri"/>
              </a:rPr>
              <a:t> de la </a:t>
            </a:r>
            <a:r>
              <a:rPr lang="en-US" err="1">
                <a:cs typeface="Calibri"/>
              </a:rPr>
              <a:t>subconsulta</a:t>
            </a:r>
            <a:r>
              <a:rPr lang="en-US">
                <a:cs typeface="Calibri"/>
              </a:rPr>
              <a:t> y </a:t>
            </a:r>
            <a:r>
              <a:rPr lang="en-US" err="1">
                <a:cs typeface="Calibri"/>
              </a:rPr>
              <a:t>y_count</a:t>
            </a:r>
            <a:r>
              <a:rPr lang="en-US">
                <a:cs typeface="Calibri"/>
              </a:rPr>
              <a:t> y  </a:t>
            </a:r>
            <a:r>
              <a:rPr lang="en-US" err="1">
                <a:cs typeface="Calibri"/>
              </a:rPr>
              <a:t>y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n_count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respecticamente</a:t>
            </a:r>
            <a:r>
              <a:rPr lang="en-US">
                <a:cs typeface="Calibri"/>
              </a:rPr>
              <a:t>. Ya que </a:t>
            </a:r>
            <a:r>
              <a:rPr lang="en-US" err="1">
                <a:cs typeface="Calibri"/>
              </a:rPr>
              <a:t>que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y_count</a:t>
            </a:r>
            <a:r>
              <a:rPr lang="en-US">
                <a:cs typeface="Calibri"/>
              </a:rPr>
              <a:t> y </a:t>
            </a:r>
            <a:r>
              <a:rPr lang="en-US" err="1">
                <a:cs typeface="Calibri"/>
              </a:rPr>
              <a:t>n_count</a:t>
            </a:r>
            <a:r>
              <a:rPr lang="en-US">
                <a:cs typeface="Calibri"/>
              </a:rPr>
              <a:t> solo </a:t>
            </a:r>
            <a:r>
              <a:rPr lang="en-US" err="1">
                <a:cs typeface="Calibri"/>
              </a:rPr>
              <a:t>tienen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una</a:t>
            </a:r>
            <a:r>
              <a:rPr lang="en-US">
                <a:cs typeface="Calibri"/>
              </a:rPr>
              <a:t> fila, </a:t>
            </a:r>
            <a:r>
              <a:rPr lang="en-US" err="1">
                <a:cs typeface="Calibri"/>
              </a:rPr>
              <a:t>esto</a:t>
            </a:r>
            <a:r>
              <a:rPr lang="en-US">
                <a:cs typeface="Calibri"/>
              </a:rPr>
              <a:t> solo le </a:t>
            </a:r>
            <a:r>
              <a:rPr lang="en-US" err="1">
                <a:cs typeface="Calibri"/>
              </a:rPr>
              <a:t>agrega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una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columna</a:t>
            </a:r>
            <a:r>
              <a:rPr lang="en-US">
                <a:cs typeface="Calibri"/>
              </a:rPr>
              <a:t> con 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total de </a:t>
            </a:r>
            <a:r>
              <a:rPr lang="en-US" err="1">
                <a:cs typeface="Calibri"/>
              </a:rPr>
              <a:t>registros</a:t>
            </a:r>
            <a:r>
              <a:rPr lang="en-US">
                <a:cs typeface="Calibri"/>
              </a:rPr>
              <a:t> con valor de YN a </a:t>
            </a:r>
            <a:r>
              <a:rPr lang="en-US" err="1">
                <a:cs typeface="Calibri"/>
              </a:rPr>
              <a:t>cada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una</a:t>
            </a:r>
            <a:r>
              <a:rPr lang="en-US">
                <a:cs typeface="Calibri"/>
              </a:rPr>
              <a:t> de las </a:t>
            </a:r>
            <a:r>
              <a:rPr lang="en-US" err="1">
                <a:cs typeface="Calibri"/>
              </a:rPr>
              <a:t>subconsultas</a:t>
            </a:r>
            <a:r>
              <a:rPr lang="en-US">
                <a:cs typeface="Calibri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Por lo tanto, al </a:t>
            </a:r>
            <a:r>
              <a:rPr lang="en-US" err="1">
                <a:cs typeface="Calibri"/>
              </a:rPr>
              <a:t>hacer</a:t>
            </a:r>
            <a:r>
              <a:rPr lang="en-US">
                <a:cs typeface="Calibri"/>
              </a:rPr>
              <a:t> la consulta final, </a:t>
            </a:r>
            <a:r>
              <a:rPr lang="en-US" err="1">
                <a:cs typeface="Calibri"/>
              </a:rPr>
              <a:t>ahora</a:t>
            </a:r>
            <a:r>
              <a:rPr lang="en-US">
                <a:cs typeface="Calibri"/>
              </a:rPr>
              <a:t> se </a:t>
            </a:r>
            <a:r>
              <a:rPr lang="en-US" err="1">
                <a:cs typeface="Calibri"/>
              </a:rPr>
              <a:t>muestran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también</a:t>
            </a:r>
            <a:r>
              <a:rPr lang="en-US">
                <a:cs typeface="Calibri"/>
              </a:rPr>
              <a:t> las </a:t>
            </a:r>
            <a:r>
              <a:rPr lang="en-US" err="1">
                <a:cs typeface="Calibri"/>
              </a:rPr>
              <a:t>columnas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adicionales</a:t>
            </a:r>
            <a:r>
              <a:rPr lang="en-US">
                <a:cs typeface="Calibri"/>
              </a:rPr>
              <a:t> con 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total de </a:t>
            </a:r>
            <a:r>
              <a:rPr lang="en-US" err="1">
                <a:cs typeface="Calibri"/>
              </a:rPr>
              <a:t>registros</a:t>
            </a:r>
            <a:r>
              <a:rPr lang="en-US">
                <a:cs typeface="Calibri"/>
              </a:rPr>
              <a:t> con </a:t>
            </a:r>
            <a:r>
              <a:rPr lang="en-US" err="1">
                <a:cs typeface="Calibri"/>
              </a:rPr>
              <a:t>cada</a:t>
            </a:r>
            <a:r>
              <a:rPr lang="en-US">
                <a:cs typeface="Calibri"/>
              </a:rPr>
              <a:t> uno de </a:t>
            </a:r>
            <a:r>
              <a:rPr lang="en-US" err="1">
                <a:cs typeface="Calibri"/>
              </a:rPr>
              <a:t>los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valores</a:t>
            </a:r>
            <a:r>
              <a:rPr lang="en-US">
                <a:cs typeface="Calibri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829B9-12F6-46B6-9267-4D5FB650ED20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736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Juan Carlos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829B9-12F6-46B6-9267-4D5FB650ED20}" type="slidenum"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3538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Para </a:t>
            </a:r>
            <a:r>
              <a:rPr lang="en-US" err="1">
                <a:cs typeface="Calibri"/>
              </a:rPr>
              <a:t>este</a:t>
            </a:r>
            <a:r>
              <a:rPr lang="en-US">
                <a:cs typeface="Calibri"/>
              </a:rPr>
              <a:t> punto, </a:t>
            </a:r>
            <a:r>
              <a:rPr lang="en-US" err="1">
                <a:cs typeface="Calibri"/>
              </a:rPr>
              <a:t>usamos</a:t>
            </a:r>
            <a:r>
              <a:rPr lang="en-US">
                <a:cs typeface="Calibri"/>
              </a:rPr>
              <a:t> la </a:t>
            </a:r>
            <a:r>
              <a:rPr lang="en-US" err="1">
                <a:cs typeface="Calibri"/>
              </a:rPr>
              <a:t>función</a:t>
            </a:r>
            <a:r>
              <a:rPr lang="en-US">
                <a:cs typeface="Calibri"/>
              </a:rPr>
              <a:t> extract para </a:t>
            </a:r>
            <a:r>
              <a:rPr lang="en-US" err="1">
                <a:cs typeface="Calibri"/>
              </a:rPr>
              <a:t>estraer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mes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una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fecha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obteniendo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resultado</a:t>
            </a:r>
            <a:r>
              <a:rPr lang="en-US">
                <a:cs typeface="Calibri"/>
              </a:rPr>
              <a:t> que se </a:t>
            </a:r>
            <a:r>
              <a:rPr lang="en-US" err="1">
                <a:cs typeface="Calibri"/>
              </a:rPr>
              <a:t>muestra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pantalla</a:t>
            </a:r>
            <a:r>
              <a:rPr lang="en-US">
                <a:cs typeface="Calibri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829B9-12F6-46B6-9267-4D5FB650ED20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3296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Juan Carlos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829B9-12F6-46B6-9267-4D5FB650ED20}" type="slidenum"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6250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Por </a:t>
            </a:r>
            <a:r>
              <a:rPr lang="en-US" err="1">
                <a:cs typeface="Calibri"/>
              </a:rPr>
              <a:t>último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usamos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comando</a:t>
            </a:r>
            <a:r>
              <a:rPr lang="en-US">
                <a:cs typeface="Calibri"/>
              </a:rPr>
              <a:t> TRUNCATE TABLE para </a:t>
            </a:r>
            <a:r>
              <a:rPr lang="en-US" err="1">
                <a:cs typeface="Calibri"/>
              </a:rPr>
              <a:t>eliminar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todos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registros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manera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más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eficiente</a:t>
            </a:r>
            <a:r>
              <a:rPr lang="en-US">
                <a:cs typeface="Calibri"/>
              </a:rPr>
              <a:t> que con un DELETE.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829B9-12F6-46B6-9267-4D5FB650ED20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148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,Sans-Serif"/>
              <a:buChar char="•"/>
            </a:pPr>
            <a:r>
              <a:rPr lang="en-US"/>
              <a:t>Primero </a:t>
            </a:r>
            <a:r>
              <a:rPr lang="en-US" err="1"/>
              <a:t>creamos</a:t>
            </a:r>
            <a:r>
              <a:rPr lang="en-US"/>
              <a:t> un </a:t>
            </a:r>
            <a:r>
              <a:rPr lang="en-US" err="1"/>
              <a:t>usuario</a:t>
            </a:r>
            <a:r>
              <a:rPr lang="en-US"/>
              <a:t> </a:t>
            </a:r>
            <a:r>
              <a:rPr lang="en-US" err="1"/>
              <a:t>llamado</a:t>
            </a:r>
            <a:r>
              <a:rPr lang="en-US"/>
              <a:t> </a:t>
            </a:r>
            <a:r>
              <a:rPr lang="en-US" err="1"/>
              <a:t>readwrite_user</a:t>
            </a:r>
            <a:r>
              <a:rPr lang="en-US"/>
              <a:t> y </a:t>
            </a:r>
            <a:r>
              <a:rPr lang="en-US" err="1"/>
              <a:t>posteriormente</a:t>
            </a:r>
            <a:r>
              <a:rPr lang="en-US"/>
              <a:t> le </a:t>
            </a:r>
            <a:r>
              <a:rPr lang="en-US" err="1"/>
              <a:t>asignamos</a:t>
            </a:r>
            <a:r>
              <a:rPr lang="en-US"/>
              <a:t> </a:t>
            </a:r>
            <a:r>
              <a:rPr lang="en-US" err="1"/>
              <a:t>los</a:t>
            </a:r>
            <a:r>
              <a:rPr lang="en-US"/>
              <a:t> </a:t>
            </a:r>
            <a:r>
              <a:rPr lang="en-US" err="1"/>
              <a:t>permisos</a:t>
            </a:r>
            <a:r>
              <a:rPr lang="en-US"/>
              <a:t> </a:t>
            </a:r>
            <a:r>
              <a:rPr lang="en-US" err="1"/>
              <a:t>aropiados</a:t>
            </a:r>
            <a:r>
              <a:rPr lang="en-US"/>
              <a:t>.</a:t>
            </a:r>
          </a:p>
          <a:p>
            <a:pPr marL="285750" indent="-285750">
              <a:buFont typeface="Arial,Sans-Serif"/>
              <a:buChar char="•"/>
            </a:pPr>
            <a:r>
              <a:rPr lang="en-US"/>
              <a:t>A </a:t>
            </a:r>
            <a:r>
              <a:rPr lang="en-US" err="1"/>
              <a:t>este</a:t>
            </a:r>
            <a:r>
              <a:rPr lang="en-US"/>
              <a:t> </a:t>
            </a:r>
            <a:r>
              <a:rPr lang="en-US" err="1"/>
              <a:t>usuario</a:t>
            </a:r>
            <a:r>
              <a:rPr lang="en-US"/>
              <a:t> </a:t>
            </a:r>
            <a:r>
              <a:rPr lang="en-US" err="1"/>
              <a:t>únicamente</a:t>
            </a:r>
            <a:r>
              <a:rPr lang="en-US"/>
              <a:t> le </a:t>
            </a:r>
            <a:r>
              <a:rPr lang="en-US" err="1"/>
              <a:t>asignamos</a:t>
            </a:r>
            <a:r>
              <a:rPr lang="en-US"/>
              <a:t> </a:t>
            </a:r>
            <a:r>
              <a:rPr lang="en-US" err="1"/>
              <a:t>los</a:t>
            </a:r>
            <a:r>
              <a:rPr lang="en-US"/>
              <a:t> </a:t>
            </a:r>
            <a:r>
              <a:rPr lang="en-US" err="1"/>
              <a:t>mismos</a:t>
            </a:r>
            <a:r>
              <a:rPr lang="en-US"/>
              <a:t> </a:t>
            </a:r>
            <a:r>
              <a:rPr lang="en-US" err="1"/>
              <a:t>permisos</a:t>
            </a:r>
            <a:r>
              <a:rPr lang="en-US"/>
              <a:t> del </a:t>
            </a:r>
            <a:r>
              <a:rPr lang="en-US" err="1"/>
              <a:t>usuario</a:t>
            </a:r>
            <a:r>
              <a:rPr lang="en-US"/>
              <a:t> de solo </a:t>
            </a:r>
            <a:r>
              <a:rPr lang="en-US" err="1"/>
              <a:t>lectura</a:t>
            </a:r>
            <a:r>
              <a:rPr lang="en-US"/>
              <a:t>, </a:t>
            </a:r>
            <a:r>
              <a:rPr lang="en-US" err="1"/>
              <a:t>pero</a:t>
            </a:r>
            <a:r>
              <a:rPr lang="en-US"/>
              <a:t> </a:t>
            </a:r>
            <a:r>
              <a:rPr lang="en-US" err="1"/>
              <a:t>también</a:t>
            </a:r>
            <a:r>
              <a:rPr lang="en-US"/>
              <a:t> le </a:t>
            </a:r>
            <a:r>
              <a:rPr lang="en-US" err="1"/>
              <a:t>agregamos</a:t>
            </a:r>
            <a:r>
              <a:rPr lang="en-US"/>
              <a:t>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permisos</a:t>
            </a:r>
            <a:r>
              <a:rPr lang="en-US"/>
              <a:t> de INSERT, DELETE y UPDATE, con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objetivo</a:t>
            </a:r>
            <a:r>
              <a:rPr lang="en-US"/>
              <a:t> de que </a:t>
            </a:r>
            <a:r>
              <a:rPr lang="en-US" err="1"/>
              <a:t>este</a:t>
            </a:r>
            <a:r>
              <a:rPr lang="en-US"/>
              <a:t> </a:t>
            </a:r>
            <a:r>
              <a:rPr lang="en-US" err="1"/>
              <a:t>usuario</a:t>
            </a:r>
            <a:r>
              <a:rPr lang="en-US"/>
              <a:t> </a:t>
            </a:r>
            <a:r>
              <a:rPr lang="en-US" err="1"/>
              <a:t>también</a:t>
            </a:r>
            <a:r>
              <a:rPr lang="en-US"/>
              <a:t> </a:t>
            </a:r>
            <a:r>
              <a:rPr lang="en-US" err="1"/>
              <a:t>pueda</a:t>
            </a:r>
            <a:r>
              <a:rPr lang="en-US"/>
              <a:t> </a:t>
            </a:r>
            <a:r>
              <a:rPr lang="en-US" err="1"/>
              <a:t>modificar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contenido</a:t>
            </a:r>
            <a:r>
              <a:rPr lang="en-US"/>
              <a:t> de las </a:t>
            </a:r>
            <a:r>
              <a:rPr lang="en-US" err="1"/>
              <a:t>tablas</a:t>
            </a:r>
            <a:r>
              <a:rPr lang="en-US"/>
              <a:t> de la base de datos.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829B9-12F6-46B6-9267-4D5FB650ED20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60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Sofia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829B9-12F6-46B6-9267-4D5FB650ED20}" type="slidenum"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318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err="1">
                <a:cs typeface="Calibri"/>
              </a:rPr>
              <a:t>Creamos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una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tabla</a:t>
            </a:r>
            <a:r>
              <a:rPr lang="en-US">
                <a:cs typeface="Calibri"/>
              </a:rPr>
              <a:t> challenge con </a:t>
            </a:r>
            <a:r>
              <a:rPr lang="en-US" err="1">
                <a:cs typeface="Calibri"/>
              </a:rPr>
              <a:t>los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atributos</a:t>
            </a:r>
            <a:r>
              <a:rPr lang="en-US">
                <a:cs typeface="Calibri"/>
              </a:rPr>
              <a:t> y </a:t>
            </a:r>
            <a:r>
              <a:rPr lang="en-US" err="1">
                <a:cs typeface="Calibri"/>
              </a:rPr>
              <a:t>tipos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indicados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documento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guia</a:t>
            </a:r>
            <a:r>
              <a:rPr lang="en-US">
                <a:cs typeface="Calibri"/>
              </a:rPr>
              <a:t>.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Se </a:t>
            </a:r>
            <a:r>
              <a:rPr lang="en-US" err="1">
                <a:cs typeface="Calibri"/>
              </a:rPr>
              <a:t>establecen</a:t>
            </a:r>
            <a:r>
              <a:rPr lang="en-US">
                <a:cs typeface="Calibri"/>
              </a:rPr>
              <a:t> constraint </a:t>
            </a:r>
            <a:r>
              <a:rPr lang="en-US" err="1">
                <a:cs typeface="Calibri"/>
              </a:rPr>
              <a:t>tipo</a:t>
            </a:r>
            <a:r>
              <a:rPr lang="en-US">
                <a:cs typeface="Calibri"/>
              </a:rPr>
              <a:t> check para </a:t>
            </a:r>
            <a:r>
              <a:rPr lang="en-US" err="1">
                <a:cs typeface="Calibri"/>
              </a:rPr>
              <a:t>atributos</a:t>
            </a:r>
            <a:r>
              <a:rPr lang="en-US">
                <a:cs typeface="Calibri"/>
              </a:rPr>
              <a:t> que </a:t>
            </a:r>
            <a:r>
              <a:rPr lang="en-US" err="1">
                <a:cs typeface="Calibri"/>
              </a:rPr>
              <a:t>pueden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tomar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solamente</a:t>
            </a:r>
            <a:r>
              <a:rPr lang="en-US">
                <a:cs typeface="Calibri"/>
              </a:rPr>
              <a:t> dos </a:t>
            </a:r>
            <a:r>
              <a:rPr lang="en-US" err="1">
                <a:cs typeface="Calibri"/>
              </a:rPr>
              <a:t>valores</a:t>
            </a:r>
            <a:r>
              <a:rPr lang="en-US">
                <a:cs typeface="Calibri"/>
              </a:rPr>
              <a:t> y </a:t>
            </a:r>
            <a:r>
              <a:rPr lang="en-US" err="1">
                <a:cs typeface="Calibri"/>
              </a:rPr>
              <a:t>limites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superiores</a:t>
            </a:r>
            <a:r>
              <a:rPr lang="en-US">
                <a:cs typeface="Calibri"/>
              </a:rPr>
              <a:t> e </a:t>
            </a:r>
            <a:r>
              <a:rPr lang="en-US" err="1">
                <a:cs typeface="Calibri"/>
              </a:rPr>
              <a:t>inferiores</a:t>
            </a:r>
            <a:r>
              <a:rPr lang="en-US">
                <a:cs typeface="Calibri"/>
              </a:rPr>
              <a:t> para 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atributo</a:t>
            </a:r>
            <a:r>
              <a:rPr lang="en-US">
                <a:cs typeface="Calibri"/>
              </a:rPr>
              <a:t> de cedula y </a:t>
            </a:r>
            <a:r>
              <a:rPr lang="en-US" err="1">
                <a:cs typeface="Calibri"/>
              </a:rPr>
              <a:t>edad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La </a:t>
            </a:r>
            <a:r>
              <a:rPr lang="en-US" err="1">
                <a:cs typeface="Calibri"/>
              </a:rPr>
              <a:t>llave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primaria</a:t>
            </a:r>
            <a:r>
              <a:rPr lang="en-US">
                <a:cs typeface="Calibri"/>
              </a:rPr>
              <a:t> se genera </a:t>
            </a:r>
            <a:r>
              <a:rPr lang="en-US" err="1">
                <a:cs typeface="Calibri"/>
              </a:rPr>
              <a:t>como</a:t>
            </a:r>
            <a:r>
              <a:rPr lang="en-US">
                <a:cs typeface="Calibri"/>
              </a:rPr>
              <a:t> un valor </a:t>
            </a:r>
            <a:r>
              <a:rPr lang="en-US" err="1">
                <a:cs typeface="Calibri"/>
              </a:rPr>
              <a:t>tipo</a:t>
            </a:r>
            <a:r>
              <a:rPr lang="en-US">
                <a:cs typeface="Calibri"/>
              </a:rPr>
              <a:t> identity (no se </a:t>
            </a:r>
            <a:r>
              <a:rPr lang="en-US" err="1">
                <a:cs typeface="Calibri"/>
              </a:rPr>
              <a:t>pude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reiniciar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propiedad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intrinseca</a:t>
            </a:r>
            <a:r>
              <a:rPr lang="en-US">
                <a:cs typeface="Calibri"/>
              </a:rPr>
              <a:t> de la </a:t>
            </a:r>
            <a:r>
              <a:rPr lang="en-US" err="1">
                <a:cs typeface="Calibri"/>
              </a:rPr>
              <a:t>tabla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autogenerada</a:t>
            </a:r>
            <a:r>
              <a:rPr lang="en-US">
                <a:cs typeface="Calibri"/>
              </a:rPr>
              <a:t>/</a:t>
            </a:r>
            <a:r>
              <a:rPr lang="en-US" err="1">
                <a:cs typeface="Calibri"/>
              </a:rPr>
              <a:t>autoincremental</a:t>
            </a:r>
            <a:r>
              <a:rPr lang="en-US">
                <a:cs typeface="Calibri"/>
              </a:rPr>
              <a:t> con inserts)</a:t>
            </a:r>
          </a:p>
          <a:p>
            <a:pPr marL="171450" indent="-171450">
              <a:buFont typeface="Arial"/>
              <a:buChar char="•"/>
            </a:pP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829B9-12F6-46B6-9267-4D5FB650ED20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28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Sofia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829B9-12F6-46B6-9267-4D5FB650ED20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952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Database Challenge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Angie Sofia Zamora</a:t>
            </a:r>
          </a:p>
          <a:p>
            <a:r>
              <a:rPr lang="en-US">
                <a:cs typeface="Calibri"/>
              </a:rPr>
              <a:t>Juan Carlos Suárez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FEE5FC-87E5-4B43-91CB-49C02467CFF9}"/>
              </a:ext>
            </a:extLst>
          </p:cNvPr>
          <p:cNvSpPr txBox="1"/>
          <p:nvPr/>
        </p:nvSpPr>
        <p:spPr>
          <a:xfrm>
            <a:off x="762000" y="190500"/>
            <a:ext cx="10658475" cy="6463308"/>
          </a:xfrm>
          <a:prstGeom prst="rect">
            <a:avLst/>
          </a:prstGeom>
          <a:solidFill>
            <a:srgbClr val="2E344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CO" noProof="1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CREATE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 </a:t>
            </a:r>
            <a:r>
              <a:rPr lang="es-CO" noProof="1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TABLE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 challenge.challenge (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 </a:t>
            </a:r>
            <a:endParaRPr lang="es-CO" noProof="1">
              <a:cs typeface="Calibri"/>
            </a:endParaRPr>
          </a:p>
          <a:p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 seq </a:t>
            </a:r>
            <a:r>
              <a:rPr lang="es-CO" noProof="1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NUMBER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 </a:t>
            </a:r>
            <a:r>
              <a:rPr lang="es-CO" noProof="1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GENERATED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 </a:t>
            </a:r>
            <a:r>
              <a:rPr lang="es-CO" noProof="1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ALWAYS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 </a:t>
            </a:r>
            <a:r>
              <a:rPr lang="es-CO" noProof="1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AS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 </a:t>
            </a:r>
            <a:r>
              <a:rPr lang="es-CO" noProof="1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IDENTITY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 </a:t>
            </a:r>
            <a:r>
              <a:rPr lang="es-CO" noProof="1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NOT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 </a:t>
            </a:r>
            <a:r>
              <a:rPr lang="es-CO" noProof="1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NULL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 </a:t>
            </a:r>
            <a:r>
              <a:rPr lang="es-CO" noProof="1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PRIMARY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 </a:t>
            </a:r>
            <a:r>
              <a:rPr lang="es-CO" noProof="1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KEY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,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 </a:t>
            </a:r>
            <a:endParaRPr lang="es-CO" noProof="1">
              <a:cs typeface="Calibri"/>
            </a:endParaRPr>
          </a:p>
          <a:p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 yn </a:t>
            </a:r>
            <a:r>
              <a:rPr lang="es-CO" noProof="1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CHAR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(</a:t>
            </a:r>
            <a:r>
              <a:rPr lang="es-CO" noProof="1">
                <a:solidFill>
                  <a:srgbClr val="B48EAD"/>
                </a:solidFill>
                <a:latin typeface="Consolas"/>
                <a:ea typeface="+mn-lt"/>
                <a:cs typeface="Segoe UI"/>
              </a:rPr>
              <a:t>1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) </a:t>
            </a:r>
            <a:r>
              <a:rPr lang="es-CO" noProof="1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DEFAULT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 </a:t>
            </a:r>
            <a:r>
              <a:rPr lang="es-CO" noProof="1">
                <a:solidFill>
                  <a:srgbClr val="ECEFF4"/>
                </a:solidFill>
                <a:latin typeface="Consolas"/>
                <a:ea typeface="+mn-lt"/>
                <a:cs typeface="Segoe UI"/>
              </a:rPr>
              <a:t>'</a:t>
            </a:r>
            <a:r>
              <a:rPr lang="es-CO" noProof="1">
                <a:solidFill>
                  <a:srgbClr val="A3BE8C"/>
                </a:solidFill>
                <a:latin typeface="Consolas"/>
                <a:ea typeface="+mn-lt"/>
                <a:cs typeface="Segoe UI"/>
              </a:rPr>
              <a:t>Y</a:t>
            </a:r>
            <a:r>
              <a:rPr lang="es-CO" noProof="1">
                <a:solidFill>
                  <a:srgbClr val="ECEFF4"/>
                </a:solidFill>
                <a:latin typeface="Consolas"/>
                <a:ea typeface="+mn-lt"/>
                <a:cs typeface="Segoe UI"/>
              </a:rPr>
              <a:t>'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 </a:t>
            </a:r>
            <a:r>
              <a:rPr lang="es-CO" noProof="1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NOT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 </a:t>
            </a:r>
            <a:r>
              <a:rPr lang="es-CO" noProof="1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NULL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,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 </a:t>
            </a:r>
            <a:endParaRPr lang="es-CO" noProof="1">
              <a:cs typeface="Calibri"/>
            </a:endParaRPr>
          </a:p>
          <a:p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 age </a:t>
            </a:r>
            <a:r>
              <a:rPr lang="es-CO" noProof="1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SMALLINT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 </a:t>
            </a:r>
            <a:r>
              <a:rPr lang="es-CO" noProof="1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DEFAULT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 </a:t>
            </a:r>
            <a:r>
              <a:rPr lang="es-CO" noProof="1">
                <a:solidFill>
                  <a:srgbClr val="B48EAD"/>
                </a:solidFill>
                <a:latin typeface="Consolas"/>
                <a:ea typeface="+mn-lt"/>
                <a:cs typeface="Segoe UI"/>
              </a:rPr>
              <a:t>0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,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 </a:t>
            </a:r>
            <a:endParaRPr lang="es-CO" noProof="1">
              <a:cs typeface="Calibri"/>
            </a:endParaRPr>
          </a:p>
          <a:p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 birthday </a:t>
            </a:r>
            <a:r>
              <a:rPr lang="es-CO" noProof="1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DATE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,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 </a:t>
            </a:r>
            <a:endParaRPr lang="es-CO" noProof="1">
              <a:cs typeface="Calibri"/>
            </a:endParaRPr>
          </a:p>
          <a:p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 bool </a:t>
            </a:r>
            <a:r>
              <a:rPr lang="es-CO" noProof="1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CHAR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(</a:t>
            </a:r>
            <a:r>
              <a:rPr lang="es-CO" noProof="1">
                <a:solidFill>
                  <a:srgbClr val="B48EAD"/>
                </a:solidFill>
                <a:latin typeface="Consolas"/>
                <a:ea typeface="+mn-lt"/>
                <a:cs typeface="Segoe UI"/>
              </a:rPr>
              <a:t>5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) </a:t>
            </a:r>
            <a:r>
              <a:rPr lang="es-CO" noProof="1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DEFAULT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 </a:t>
            </a:r>
            <a:r>
              <a:rPr lang="es-CO" noProof="1">
                <a:solidFill>
                  <a:srgbClr val="ECEFF4"/>
                </a:solidFill>
                <a:latin typeface="Consolas"/>
                <a:ea typeface="+mn-lt"/>
                <a:cs typeface="Segoe UI"/>
              </a:rPr>
              <a:t>'</a:t>
            </a:r>
            <a:r>
              <a:rPr lang="es-CO" noProof="1">
                <a:solidFill>
                  <a:srgbClr val="A3BE8C"/>
                </a:solidFill>
                <a:latin typeface="Consolas"/>
                <a:ea typeface="+mn-lt"/>
                <a:cs typeface="Segoe UI"/>
              </a:rPr>
              <a:t>true</a:t>
            </a:r>
            <a:r>
              <a:rPr lang="es-CO" noProof="1">
                <a:solidFill>
                  <a:srgbClr val="ECEFF4"/>
                </a:solidFill>
                <a:latin typeface="Consolas"/>
                <a:ea typeface="+mn-lt"/>
                <a:cs typeface="Segoe UI"/>
              </a:rPr>
              <a:t>'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 </a:t>
            </a:r>
            <a:r>
              <a:rPr lang="es-CO" noProof="1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NOT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 </a:t>
            </a:r>
            <a:r>
              <a:rPr lang="es-CO" noProof="1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NULL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,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 </a:t>
            </a:r>
            <a:endParaRPr lang="es-CO" noProof="1">
              <a:cs typeface="Calibri"/>
            </a:endParaRPr>
          </a:p>
          <a:p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 city </a:t>
            </a:r>
            <a:r>
              <a:rPr lang="es-CO" noProof="1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VARCHAR2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(</a:t>
            </a:r>
            <a:r>
              <a:rPr lang="es-CO" noProof="1">
                <a:solidFill>
                  <a:srgbClr val="B48EAD"/>
                </a:solidFill>
                <a:latin typeface="Consolas"/>
                <a:ea typeface="+mn-lt"/>
                <a:cs typeface="Segoe UI"/>
              </a:rPr>
              <a:t>20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 </a:t>
            </a:r>
            <a:r>
              <a:rPr lang="es-CO" noProof="1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CHAR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),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 </a:t>
            </a:r>
            <a:endParaRPr lang="es-CO" noProof="1">
              <a:cs typeface="Calibri"/>
            </a:endParaRPr>
          </a:p>
          <a:p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 ccnumber </a:t>
            </a:r>
            <a:r>
              <a:rPr lang="es-CO" noProof="1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NUMBER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(</a:t>
            </a:r>
            <a:r>
              <a:rPr lang="es-CO" noProof="1">
                <a:solidFill>
                  <a:srgbClr val="B48EAD"/>
                </a:solidFill>
                <a:latin typeface="Consolas"/>
                <a:ea typeface="+mn-lt"/>
                <a:cs typeface="Segoe UI"/>
              </a:rPr>
              <a:t>12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, </a:t>
            </a:r>
            <a:r>
              <a:rPr lang="es-CO" noProof="1">
                <a:solidFill>
                  <a:srgbClr val="B48EAD"/>
                </a:solidFill>
                <a:latin typeface="Consolas"/>
                <a:ea typeface="+mn-lt"/>
                <a:cs typeface="Segoe UI"/>
              </a:rPr>
              <a:t>0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) </a:t>
            </a:r>
            <a:r>
              <a:rPr lang="es-CO" noProof="1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DEFAULT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 </a:t>
            </a:r>
            <a:r>
              <a:rPr lang="es-CO" noProof="1">
                <a:solidFill>
                  <a:srgbClr val="B48EAD"/>
                </a:solidFill>
                <a:latin typeface="Consolas"/>
                <a:ea typeface="+mn-lt"/>
                <a:cs typeface="Segoe UI"/>
              </a:rPr>
              <a:t>1000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,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 </a:t>
            </a:r>
            <a:endParaRPr lang="es-CO" noProof="1">
              <a:cs typeface="Calibri"/>
            </a:endParaRPr>
          </a:p>
          <a:p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 </a:t>
            </a:r>
            <a:r>
              <a:rPr lang="es-CO" noProof="1">
                <a:solidFill>
                  <a:srgbClr val="ECEFF4"/>
                </a:solidFill>
                <a:latin typeface="Consolas"/>
                <a:ea typeface="+mn-lt"/>
                <a:cs typeface="Segoe UI"/>
              </a:rPr>
              <a:t>"</a:t>
            </a:r>
            <a:r>
              <a:rPr lang="es-CO" noProof="1">
                <a:solidFill>
                  <a:srgbClr val="A3BE8C"/>
                </a:solidFill>
                <a:latin typeface="Consolas"/>
                <a:ea typeface="+mn-lt"/>
                <a:cs typeface="Segoe UI"/>
              </a:rPr>
              <a:t>date</a:t>
            </a:r>
            <a:r>
              <a:rPr lang="es-CO" noProof="1">
                <a:solidFill>
                  <a:srgbClr val="ECEFF4"/>
                </a:solidFill>
                <a:latin typeface="Consolas"/>
                <a:ea typeface="+mn-lt"/>
                <a:cs typeface="Segoe UI"/>
              </a:rPr>
              <a:t>"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 </a:t>
            </a:r>
            <a:r>
              <a:rPr lang="es-CO" noProof="1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DATE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,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 </a:t>
            </a:r>
            <a:endParaRPr lang="es-CO" noProof="1">
              <a:cs typeface="Calibri"/>
            </a:endParaRPr>
          </a:p>
          <a:p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 digit </a:t>
            </a:r>
            <a:r>
              <a:rPr lang="es-CO" noProof="1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NUMBER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(</a:t>
            </a:r>
            <a:r>
              <a:rPr lang="es-CO" noProof="1">
                <a:solidFill>
                  <a:srgbClr val="B48EAD"/>
                </a:solidFill>
                <a:latin typeface="Consolas"/>
                <a:ea typeface="+mn-lt"/>
                <a:cs typeface="Segoe UI"/>
              </a:rPr>
              <a:t>1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, </a:t>
            </a:r>
            <a:r>
              <a:rPr lang="es-CO" noProof="1">
                <a:solidFill>
                  <a:srgbClr val="B48EAD"/>
                </a:solidFill>
                <a:latin typeface="Consolas"/>
                <a:ea typeface="+mn-lt"/>
                <a:cs typeface="Segoe UI"/>
              </a:rPr>
              <a:t>0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),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 </a:t>
            </a:r>
            <a:endParaRPr lang="es-CO" noProof="1">
              <a:cs typeface="Calibri"/>
            </a:endParaRPr>
          </a:p>
          <a:p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 dollar </a:t>
            </a:r>
            <a:r>
              <a:rPr lang="es-CO" noProof="1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NUMBER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(</a:t>
            </a:r>
            <a:r>
              <a:rPr lang="es-CO" noProof="1">
                <a:solidFill>
                  <a:srgbClr val="B48EAD"/>
                </a:solidFill>
                <a:latin typeface="Consolas"/>
                <a:ea typeface="+mn-lt"/>
                <a:cs typeface="Segoe UI"/>
              </a:rPr>
              <a:t>19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, </a:t>
            </a:r>
            <a:r>
              <a:rPr lang="es-CO" noProof="1">
                <a:solidFill>
                  <a:srgbClr val="B48EAD"/>
                </a:solidFill>
                <a:latin typeface="Consolas"/>
                <a:ea typeface="+mn-lt"/>
                <a:cs typeface="Segoe UI"/>
              </a:rPr>
              <a:t>4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),</a:t>
            </a:r>
            <a:endParaRPr lang="es-CO" noProof="1">
              <a:cs typeface="Calibri"/>
            </a:endParaRPr>
          </a:p>
          <a:p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    </a:t>
            </a:r>
            <a:r>
              <a:rPr lang="es-CO" noProof="1">
                <a:solidFill>
                  <a:srgbClr val="ECEFF4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s-CO" noProof="1">
                <a:solidFill>
                  <a:srgbClr val="A3BE8C"/>
                </a:solidFill>
                <a:latin typeface="Consolas"/>
                <a:ea typeface="+mn-lt"/>
                <a:cs typeface="+mn-lt"/>
              </a:rPr>
              <a:t>first</a:t>
            </a:r>
            <a:r>
              <a:rPr lang="es-CO" noProof="1">
                <a:solidFill>
                  <a:srgbClr val="ECEFF4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s-CO" noProof="1">
                <a:solidFill>
                  <a:srgbClr val="81A1C1"/>
                </a:solidFill>
                <a:latin typeface="Consolas"/>
                <a:ea typeface="+mn-lt"/>
                <a:cs typeface="+mn-lt"/>
              </a:rPr>
              <a:t>VARCHAR2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(</a:t>
            </a:r>
            <a:r>
              <a:rPr lang="es-CO" noProof="1">
                <a:solidFill>
                  <a:srgbClr val="B48EAD"/>
                </a:solidFill>
                <a:latin typeface="Consolas"/>
                <a:ea typeface="+mn-lt"/>
                <a:cs typeface="+mn-lt"/>
              </a:rPr>
              <a:t>50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s-CO" noProof="1">
                <a:solidFill>
                  <a:srgbClr val="81A1C1"/>
                </a:solidFill>
                <a:latin typeface="Consolas"/>
                <a:ea typeface="+mn-lt"/>
                <a:cs typeface="+mn-lt"/>
              </a:rPr>
              <a:t>CHAR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), </a:t>
            </a:r>
            <a:endParaRPr lang="es-CO" noProof="1">
              <a:ea typeface="+mn-lt"/>
              <a:cs typeface="+mn-lt"/>
            </a:endParaRPr>
          </a:p>
          <a:p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    chifre </a:t>
            </a:r>
            <a:r>
              <a:rPr lang="es-CO" noProof="1">
                <a:solidFill>
                  <a:srgbClr val="81A1C1"/>
                </a:solidFill>
                <a:latin typeface="Consolas"/>
                <a:ea typeface="+mn-lt"/>
                <a:cs typeface="+mn-lt"/>
              </a:rPr>
              <a:t>NUMBER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, </a:t>
            </a:r>
            <a:endParaRPr lang="es-CO" noProof="1">
              <a:ea typeface="+mn-lt"/>
              <a:cs typeface="+mn-lt"/>
            </a:endParaRPr>
          </a:p>
          <a:p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    </a:t>
            </a:r>
            <a:r>
              <a:rPr lang="es-CO" noProof="1">
                <a:solidFill>
                  <a:srgbClr val="ECEFF4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s-CO" noProof="1">
                <a:solidFill>
                  <a:srgbClr val="A3BE8C"/>
                </a:solidFill>
                <a:latin typeface="Consolas"/>
                <a:ea typeface="+mn-lt"/>
                <a:cs typeface="+mn-lt"/>
              </a:rPr>
              <a:t>name</a:t>
            </a:r>
            <a:r>
              <a:rPr lang="es-CO" noProof="1">
                <a:solidFill>
                  <a:srgbClr val="ECEFF4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s-CO" noProof="1">
                <a:solidFill>
                  <a:srgbClr val="81A1C1"/>
                </a:solidFill>
                <a:latin typeface="Consolas"/>
                <a:ea typeface="+mn-lt"/>
                <a:cs typeface="+mn-lt"/>
              </a:rPr>
              <a:t>VARCHAR2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(</a:t>
            </a:r>
            <a:r>
              <a:rPr lang="es-CO" noProof="1">
                <a:solidFill>
                  <a:srgbClr val="B48EAD"/>
                </a:solidFill>
                <a:latin typeface="Consolas"/>
                <a:ea typeface="+mn-lt"/>
                <a:cs typeface="+mn-lt"/>
              </a:rPr>
              <a:t>50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s-CO" noProof="1">
                <a:solidFill>
                  <a:srgbClr val="81A1C1"/>
                </a:solidFill>
                <a:latin typeface="Consolas"/>
                <a:ea typeface="+mn-lt"/>
                <a:cs typeface="+mn-lt"/>
              </a:rPr>
              <a:t>CHAR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), </a:t>
            </a:r>
            <a:endParaRPr lang="es-CO" noProof="1">
              <a:ea typeface="+mn-lt"/>
              <a:cs typeface="+mn-lt"/>
            </a:endParaRPr>
          </a:p>
          <a:p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    </a:t>
            </a:r>
            <a:r>
              <a:rPr lang="es-CO" noProof="1">
                <a:solidFill>
                  <a:srgbClr val="ECEFF4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s-CO" noProof="1">
                <a:solidFill>
                  <a:srgbClr val="A3BE8C"/>
                </a:solidFill>
                <a:latin typeface="Consolas"/>
                <a:ea typeface="+mn-lt"/>
                <a:cs typeface="+mn-lt"/>
              </a:rPr>
              <a:t>last</a:t>
            </a:r>
            <a:r>
              <a:rPr lang="es-CO" noProof="1">
                <a:solidFill>
                  <a:srgbClr val="ECEFF4"/>
                </a:solidFill>
                <a:latin typeface="Consolas"/>
                <a:ea typeface="+mn-lt"/>
                <a:cs typeface="+mn-lt"/>
              </a:rPr>
              <a:t>"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s-CO" noProof="1">
                <a:solidFill>
                  <a:srgbClr val="81A1C1"/>
                </a:solidFill>
                <a:latin typeface="Consolas"/>
                <a:ea typeface="+mn-lt"/>
                <a:cs typeface="+mn-lt"/>
              </a:rPr>
              <a:t>VARCHAR2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(</a:t>
            </a:r>
            <a:r>
              <a:rPr lang="es-CO" noProof="1">
                <a:solidFill>
                  <a:srgbClr val="B48EAD"/>
                </a:solidFill>
                <a:latin typeface="Consolas"/>
                <a:ea typeface="+mn-lt"/>
                <a:cs typeface="+mn-lt"/>
              </a:rPr>
              <a:t>50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s-CO" noProof="1">
                <a:solidFill>
                  <a:srgbClr val="81A1C1"/>
                </a:solidFill>
                <a:latin typeface="Consolas"/>
                <a:ea typeface="+mn-lt"/>
                <a:cs typeface="+mn-lt"/>
              </a:rPr>
              <a:t>CHAR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), </a:t>
            </a:r>
            <a:endParaRPr lang="es-CO" noProof="1">
              <a:ea typeface="+mn-lt"/>
              <a:cs typeface="+mn-lt"/>
            </a:endParaRPr>
          </a:p>
          <a:p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    paragraph </a:t>
            </a:r>
            <a:r>
              <a:rPr lang="es-CO" noProof="1">
                <a:solidFill>
                  <a:srgbClr val="81A1C1"/>
                </a:solidFill>
                <a:latin typeface="Consolas"/>
                <a:ea typeface="+mn-lt"/>
                <a:cs typeface="+mn-lt"/>
              </a:rPr>
              <a:t>VARCHAR2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(</a:t>
            </a:r>
            <a:r>
              <a:rPr lang="es-CO" noProof="1">
                <a:solidFill>
                  <a:srgbClr val="B48EAD"/>
                </a:solidFill>
                <a:latin typeface="Consolas"/>
                <a:ea typeface="+mn-lt"/>
                <a:cs typeface="+mn-lt"/>
              </a:rPr>
              <a:t>1000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s-CO" noProof="1">
                <a:solidFill>
                  <a:srgbClr val="81A1C1"/>
                </a:solidFill>
                <a:latin typeface="Consolas"/>
                <a:ea typeface="+mn-lt"/>
                <a:cs typeface="+mn-lt"/>
              </a:rPr>
              <a:t>CHAR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), </a:t>
            </a:r>
            <a:endParaRPr lang="es-CO" noProof="1">
              <a:ea typeface="+mn-lt"/>
              <a:cs typeface="+mn-lt"/>
            </a:endParaRPr>
          </a:p>
          <a:p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    sentence </a:t>
            </a:r>
            <a:r>
              <a:rPr lang="es-CO" noProof="1">
                <a:solidFill>
                  <a:srgbClr val="81A1C1"/>
                </a:solidFill>
                <a:latin typeface="Consolas"/>
                <a:ea typeface="+mn-lt"/>
                <a:cs typeface="+mn-lt"/>
              </a:rPr>
              <a:t>VARCHAR2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(</a:t>
            </a:r>
            <a:r>
              <a:rPr lang="es-CO" noProof="1">
                <a:solidFill>
                  <a:srgbClr val="B48EAD"/>
                </a:solidFill>
                <a:latin typeface="Consolas"/>
                <a:ea typeface="+mn-lt"/>
                <a:cs typeface="+mn-lt"/>
              </a:rPr>
              <a:t>1000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s-CO" noProof="1">
                <a:solidFill>
                  <a:srgbClr val="81A1C1"/>
                </a:solidFill>
                <a:latin typeface="Consolas"/>
                <a:ea typeface="+mn-lt"/>
                <a:cs typeface="+mn-lt"/>
              </a:rPr>
              <a:t>CHAR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), </a:t>
            </a:r>
            <a:endParaRPr lang="es-CO" noProof="1">
              <a:ea typeface="+mn-lt"/>
              <a:cs typeface="+mn-lt"/>
            </a:endParaRPr>
          </a:p>
          <a:p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     </a:t>
            </a:r>
            <a:endParaRPr lang="es-CO" noProof="1">
              <a:ea typeface="+mn-lt"/>
              <a:cs typeface="+mn-lt"/>
            </a:endParaRPr>
          </a:p>
          <a:p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    </a:t>
            </a:r>
            <a:r>
              <a:rPr lang="es-CO" noProof="1">
                <a:solidFill>
                  <a:srgbClr val="81A1C1"/>
                </a:solidFill>
                <a:latin typeface="Consolas"/>
                <a:ea typeface="+mn-lt"/>
                <a:cs typeface="+mn-lt"/>
              </a:rPr>
              <a:t>CONSTRAINT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 check_yn </a:t>
            </a:r>
            <a:r>
              <a:rPr lang="es-CO" noProof="1">
                <a:solidFill>
                  <a:srgbClr val="81A1C1"/>
                </a:solidFill>
                <a:latin typeface="Consolas"/>
                <a:ea typeface="+mn-lt"/>
                <a:cs typeface="+mn-lt"/>
              </a:rPr>
              <a:t>CHECK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 (yn </a:t>
            </a:r>
            <a:r>
              <a:rPr lang="es-CO" noProof="1">
                <a:solidFill>
                  <a:srgbClr val="81A1C1"/>
                </a:solidFill>
                <a:latin typeface="Consolas"/>
                <a:ea typeface="+mn-lt"/>
                <a:cs typeface="+mn-lt"/>
              </a:rPr>
              <a:t>IN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 (</a:t>
            </a:r>
            <a:r>
              <a:rPr lang="es-CO" noProof="1">
                <a:solidFill>
                  <a:srgbClr val="ECEFF4"/>
                </a:solidFill>
                <a:latin typeface="Consolas"/>
                <a:ea typeface="+mn-lt"/>
                <a:cs typeface="+mn-lt"/>
              </a:rPr>
              <a:t>'</a:t>
            </a:r>
            <a:r>
              <a:rPr lang="es-CO" noProof="1">
                <a:solidFill>
                  <a:srgbClr val="A3BE8C"/>
                </a:solidFill>
                <a:latin typeface="Consolas"/>
                <a:ea typeface="+mn-lt"/>
                <a:cs typeface="+mn-lt"/>
              </a:rPr>
              <a:t>Y</a:t>
            </a:r>
            <a:r>
              <a:rPr lang="es-CO" noProof="1">
                <a:solidFill>
                  <a:srgbClr val="ECEFF4"/>
                </a:solidFill>
                <a:latin typeface="Consolas"/>
                <a:ea typeface="+mn-lt"/>
                <a:cs typeface="+mn-lt"/>
              </a:rPr>
              <a:t>'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, </a:t>
            </a:r>
            <a:r>
              <a:rPr lang="es-CO" noProof="1">
                <a:solidFill>
                  <a:srgbClr val="ECEFF4"/>
                </a:solidFill>
                <a:latin typeface="Consolas"/>
                <a:ea typeface="+mn-lt"/>
                <a:cs typeface="+mn-lt"/>
              </a:rPr>
              <a:t>'</a:t>
            </a:r>
            <a:r>
              <a:rPr lang="es-CO" noProof="1">
                <a:solidFill>
                  <a:srgbClr val="A3BE8C"/>
                </a:solidFill>
                <a:latin typeface="Consolas"/>
                <a:ea typeface="+mn-lt"/>
                <a:cs typeface="+mn-lt"/>
              </a:rPr>
              <a:t>N</a:t>
            </a:r>
            <a:r>
              <a:rPr lang="es-CO" noProof="1">
                <a:solidFill>
                  <a:srgbClr val="ECEFF4"/>
                </a:solidFill>
                <a:latin typeface="Consolas"/>
                <a:ea typeface="+mn-lt"/>
                <a:cs typeface="+mn-lt"/>
              </a:rPr>
              <a:t>'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)), </a:t>
            </a:r>
            <a:endParaRPr lang="es-CO" noProof="1">
              <a:ea typeface="+mn-lt"/>
              <a:cs typeface="+mn-lt"/>
            </a:endParaRPr>
          </a:p>
          <a:p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    </a:t>
            </a:r>
            <a:r>
              <a:rPr lang="es-CO" noProof="1">
                <a:solidFill>
                  <a:srgbClr val="81A1C1"/>
                </a:solidFill>
                <a:latin typeface="Consolas"/>
                <a:ea typeface="+mn-lt"/>
                <a:cs typeface="+mn-lt"/>
              </a:rPr>
              <a:t>CONSTRAINT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 check_bool </a:t>
            </a:r>
            <a:r>
              <a:rPr lang="es-CO" noProof="1">
                <a:solidFill>
                  <a:srgbClr val="81A1C1"/>
                </a:solidFill>
                <a:latin typeface="Consolas"/>
                <a:ea typeface="+mn-lt"/>
                <a:cs typeface="+mn-lt"/>
              </a:rPr>
              <a:t>CHECK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 (bool </a:t>
            </a:r>
            <a:r>
              <a:rPr lang="es-CO" noProof="1">
                <a:solidFill>
                  <a:srgbClr val="81A1C1"/>
                </a:solidFill>
                <a:latin typeface="Consolas"/>
                <a:ea typeface="+mn-lt"/>
                <a:cs typeface="+mn-lt"/>
              </a:rPr>
              <a:t>IN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 (</a:t>
            </a:r>
            <a:r>
              <a:rPr lang="es-CO" noProof="1">
                <a:solidFill>
                  <a:srgbClr val="ECEFF4"/>
                </a:solidFill>
                <a:latin typeface="Consolas"/>
                <a:ea typeface="+mn-lt"/>
                <a:cs typeface="+mn-lt"/>
              </a:rPr>
              <a:t>'</a:t>
            </a:r>
            <a:r>
              <a:rPr lang="es-CO" noProof="1">
                <a:solidFill>
                  <a:srgbClr val="A3BE8C"/>
                </a:solidFill>
                <a:latin typeface="Consolas"/>
                <a:ea typeface="+mn-lt"/>
                <a:cs typeface="+mn-lt"/>
              </a:rPr>
              <a:t>true</a:t>
            </a:r>
            <a:r>
              <a:rPr lang="es-CO" noProof="1">
                <a:solidFill>
                  <a:srgbClr val="ECEFF4"/>
                </a:solidFill>
                <a:latin typeface="Consolas"/>
                <a:ea typeface="+mn-lt"/>
                <a:cs typeface="+mn-lt"/>
              </a:rPr>
              <a:t>'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, </a:t>
            </a:r>
            <a:r>
              <a:rPr lang="es-CO" noProof="1">
                <a:solidFill>
                  <a:srgbClr val="ECEFF4"/>
                </a:solidFill>
                <a:latin typeface="Consolas"/>
                <a:ea typeface="+mn-lt"/>
                <a:cs typeface="+mn-lt"/>
              </a:rPr>
              <a:t>'</a:t>
            </a:r>
            <a:r>
              <a:rPr lang="es-CO" noProof="1">
                <a:solidFill>
                  <a:srgbClr val="A3BE8C"/>
                </a:solidFill>
                <a:latin typeface="Consolas"/>
                <a:ea typeface="+mn-lt"/>
                <a:cs typeface="+mn-lt"/>
              </a:rPr>
              <a:t>false</a:t>
            </a:r>
            <a:r>
              <a:rPr lang="es-CO" noProof="1">
                <a:solidFill>
                  <a:srgbClr val="ECEFF4"/>
                </a:solidFill>
                <a:latin typeface="Consolas"/>
                <a:ea typeface="+mn-lt"/>
                <a:cs typeface="+mn-lt"/>
              </a:rPr>
              <a:t>'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)), </a:t>
            </a:r>
            <a:endParaRPr lang="es-CO" noProof="1">
              <a:ea typeface="+mn-lt"/>
              <a:cs typeface="+mn-lt"/>
            </a:endParaRPr>
          </a:p>
          <a:p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    </a:t>
            </a:r>
            <a:r>
              <a:rPr lang="es-CO" noProof="1">
                <a:solidFill>
                  <a:srgbClr val="81A1C1"/>
                </a:solidFill>
                <a:latin typeface="Consolas"/>
                <a:ea typeface="+mn-lt"/>
                <a:cs typeface="+mn-lt"/>
              </a:rPr>
              <a:t>CONSTRAINT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 check_age </a:t>
            </a:r>
            <a:r>
              <a:rPr lang="es-CO" noProof="1">
                <a:solidFill>
                  <a:srgbClr val="81A1C1"/>
                </a:solidFill>
                <a:latin typeface="Consolas"/>
                <a:ea typeface="+mn-lt"/>
                <a:cs typeface="+mn-lt"/>
              </a:rPr>
              <a:t>CHECK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 (age </a:t>
            </a:r>
            <a:r>
              <a:rPr lang="es-CO" noProof="1">
                <a:solidFill>
                  <a:srgbClr val="81A1C1"/>
                </a:solidFill>
                <a:latin typeface="Consolas"/>
                <a:ea typeface="+mn-lt"/>
                <a:cs typeface="+mn-lt"/>
              </a:rPr>
              <a:t>BETWEEN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s-CO" noProof="1">
                <a:solidFill>
                  <a:srgbClr val="B48EAD"/>
                </a:solidFill>
                <a:latin typeface="Consolas"/>
                <a:ea typeface="+mn-lt"/>
                <a:cs typeface="+mn-lt"/>
              </a:rPr>
              <a:t>0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s-CO" noProof="1">
                <a:solidFill>
                  <a:srgbClr val="81A1C1"/>
                </a:solidFill>
                <a:latin typeface="Consolas"/>
                <a:ea typeface="+mn-lt"/>
                <a:cs typeface="+mn-lt"/>
              </a:rPr>
              <a:t>and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s-CO" noProof="1">
                <a:solidFill>
                  <a:srgbClr val="B48EAD"/>
                </a:solidFill>
                <a:latin typeface="Consolas"/>
                <a:ea typeface="+mn-lt"/>
                <a:cs typeface="+mn-lt"/>
              </a:rPr>
              <a:t>120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), </a:t>
            </a:r>
            <a:endParaRPr lang="es-CO" noProof="1">
              <a:ea typeface="+mn-lt"/>
              <a:cs typeface="+mn-lt"/>
            </a:endParaRPr>
          </a:p>
          <a:p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    </a:t>
            </a:r>
            <a:r>
              <a:rPr lang="es-CO" noProof="1">
                <a:solidFill>
                  <a:srgbClr val="81A1C1"/>
                </a:solidFill>
                <a:latin typeface="Consolas"/>
                <a:ea typeface="+mn-lt"/>
                <a:cs typeface="+mn-lt"/>
              </a:rPr>
              <a:t>CONSTRAINT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 check_ccnumber </a:t>
            </a:r>
            <a:r>
              <a:rPr lang="es-CO" noProof="1">
                <a:solidFill>
                  <a:srgbClr val="81A1C1"/>
                </a:solidFill>
                <a:latin typeface="Consolas"/>
                <a:ea typeface="+mn-lt"/>
                <a:cs typeface="+mn-lt"/>
              </a:rPr>
              <a:t>CHECK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 (ccnumber </a:t>
            </a:r>
            <a:r>
              <a:rPr lang="es-CO" noProof="1">
                <a:solidFill>
                  <a:srgbClr val="81A1C1"/>
                </a:solidFill>
                <a:latin typeface="Consolas"/>
                <a:ea typeface="+mn-lt"/>
                <a:cs typeface="+mn-lt"/>
              </a:rPr>
              <a:t>BETWEEN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s-CO" noProof="1">
                <a:solidFill>
                  <a:srgbClr val="B48EAD"/>
                </a:solidFill>
                <a:latin typeface="Consolas"/>
                <a:ea typeface="+mn-lt"/>
                <a:cs typeface="+mn-lt"/>
              </a:rPr>
              <a:t>1000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s-CO" noProof="1">
                <a:solidFill>
                  <a:srgbClr val="81A1C1"/>
                </a:solidFill>
                <a:latin typeface="Consolas"/>
                <a:ea typeface="+mn-lt"/>
                <a:cs typeface="+mn-lt"/>
              </a:rPr>
              <a:t>and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s-CO" noProof="1">
                <a:solidFill>
                  <a:srgbClr val="B48EAD"/>
                </a:solidFill>
                <a:latin typeface="Consolas"/>
                <a:ea typeface="+mn-lt"/>
                <a:cs typeface="+mn-lt"/>
              </a:rPr>
              <a:t>999999999999</a:t>
            </a:r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)  </a:t>
            </a:r>
            <a:endParaRPr lang="es-CO" noProof="1">
              <a:ea typeface="+mn-lt"/>
              <a:cs typeface="+mn-lt"/>
            </a:endParaRPr>
          </a:p>
          <a:p>
            <a:r>
              <a:rPr lang="es-CO" noProof="1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) TABLESPACE challenge;</a:t>
            </a:r>
            <a:endParaRPr lang="en-US" noProof="1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05CEEB-2951-4FDF-9756-1F369F8CC998}"/>
              </a:ext>
            </a:extLst>
          </p:cNvPr>
          <p:cNvSpPr txBox="1"/>
          <p:nvPr/>
        </p:nvSpPr>
        <p:spPr>
          <a:xfrm>
            <a:off x="4724400" y="3200400"/>
            <a:ext cx="2743200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050">
              <a:solidFill>
                <a:srgbClr val="D8DEE9"/>
              </a:solidFill>
              <a:latin typeface="Consolas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766620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8197D92-69BA-4E41-BD77-E7E7E1C6B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369" y="5391439"/>
            <a:ext cx="2743200" cy="1004310"/>
          </a:xfrm>
          <a:prstGeom prst="rect">
            <a:avLst/>
          </a:prstGeom>
        </p:spPr>
      </p:pic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52F6198A-D9E9-4845-82EC-1667CD9EE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1" y="1024230"/>
            <a:ext cx="9350084" cy="413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52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80A0-7C6B-4CC6-88BC-BF4AFA94A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>
                <a:ea typeface="+mj-lt"/>
                <a:cs typeface="+mj-lt"/>
              </a:rPr>
              <a:t>5. Crear una tabla llamada logo.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55B68-EFE2-4333-BAFD-5F5AF8318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294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5084E7-72E4-4943-91DE-8DEB6A68EAD8}"/>
              </a:ext>
            </a:extLst>
          </p:cNvPr>
          <p:cNvSpPr txBox="1"/>
          <p:nvPr/>
        </p:nvSpPr>
        <p:spPr>
          <a:xfrm>
            <a:off x="1276350" y="1662112"/>
            <a:ext cx="9639300" cy="3539430"/>
          </a:xfrm>
          <a:prstGeom prst="rect">
            <a:avLst/>
          </a:prstGeom>
          <a:solidFill>
            <a:srgbClr val="2E344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CO" sz="32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CREATE</a:t>
            </a:r>
            <a:r>
              <a:rPr lang="es-CO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s-CO" sz="32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TABLE</a:t>
            </a:r>
            <a:r>
              <a:rPr lang="es-CO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s-CO" sz="3200" err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challenge.logo</a:t>
            </a:r>
            <a:r>
              <a:rPr lang="es-CO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(</a:t>
            </a:r>
            <a:r>
              <a:rPr lang="en-US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endParaRPr lang="en-US" sz="3200">
              <a:ea typeface="+mn-lt"/>
              <a:cs typeface="+mn-lt"/>
            </a:endParaRPr>
          </a:p>
          <a:p>
            <a:r>
              <a:rPr lang="es-CO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 </a:t>
            </a:r>
            <a:r>
              <a:rPr lang="es-CO" sz="3200">
                <a:solidFill>
                  <a:srgbClr val="ECEFF4"/>
                </a:solidFill>
                <a:latin typeface="Consolas"/>
                <a:ea typeface="+mn-lt"/>
                <a:cs typeface="Segoe UI"/>
              </a:rPr>
              <a:t>"</a:t>
            </a:r>
            <a:r>
              <a:rPr lang="es-CO" sz="3200" err="1">
                <a:solidFill>
                  <a:srgbClr val="A3BE8C"/>
                </a:solidFill>
                <a:latin typeface="Consolas"/>
                <a:ea typeface="+mn-lt"/>
                <a:cs typeface="Segoe UI"/>
              </a:rPr>
              <a:t>ref</a:t>
            </a:r>
            <a:r>
              <a:rPr lang="es-CO" sz="3200">
                <a:solidFill>
                  <a:srgbClr val="ECEFF4"/>
                </a:solidFill>
                <a:latin typeface="Consolas"/>
                <a:ea typeface="+mn-lt"/>
                <a:cs typeface="Segoe UI"/>
              </a:rPr>
              <a:t>"</a:t>
            </a:r>
            <a:r>
              <a:rPr lang="es-CO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s-CO" sz="32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NUMBER</a:t>
            </a:r>
            <a:r>
              <a:rPr lang="es-CO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,</a:t>
            </a:r>
            <a:r>
              <a:rPr lang="en-US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endParaRPr lang="en-US" sz="3200">
              <a:ea typeface="+mn-lt"/>
              <a:cs typeface="+mn-lt"/>
            </a:endParaRPr>
          </a:p>
          <a:p>
            <a:r>
              <a:rPr lang="es-CO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 </a:t>
            </a:r>
            <a:r>
              <a:rPr lang="es-CO" sz="3200">
                <a:solidFill>
                  <a:srgbClr val="ECEFF4"/>
                </a:solidFill>
                <a:latin typeface="Consolas"/>
                <a:ea typeface="+mn-lt"/>
                <a:cs typeface="Segoe UI"/>
              </a:rPr>
              <a:t>"</a:t>
            </a:r>
            <a:r>
              <a:rPr lang="es-CO" sz="3200" err="1">
                <a:solidFill>
                  <a:srgbClr val="A3BE8C"/>
                </a:solidFill>
                <a:latin typeface="Consolas"/>
                <a:ea typeface="+mn-lt"/>
                <a:cs typeface="Segoe UI"/>
              </a:rPr>
              <a:t>description</a:t>
            </a:r>
            <a:r>
              <a:rPr lang="es-CO" sz="3200">
                <a:solidFill>
                  <a:srgbClr val="ECEFF4"/>
                </a:solidFill>
                <a:latin typeface="Consolas"/>
                <a:ea typeface="+mn-lt"/>
                <a:cs typeface="Segoe UI"/>
              </a:rPr>
              <a:t>"</a:t>
            </a:r>
            <a:r>
              <a:rPr lang="es-CO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s-CO" sz="32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varchar2</a:t>
            </a:r>
            <a:r>
              <a:rPr lang="es-CO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(</a:t>
            </a:r>
            <a:r>
              <a:rPr lang="es-CO" sz="3200">
                <a:solidFill>
                  <a:srgbClr val="B48EAD"/>
                </a:solidFill>
                <a:latin typeface="Consolas"/>
                <a:ea typeface="+mn-lt"/>
                <a:cs typeface="Segoe UI"/>
              </a:rPr>
              <a:t>30</a:t>
            </a:r>
            <a:r>
              <a:rPr lang="es-CO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s-CO" sz="32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CHAR</a:t>
            </a:r>
            <a:r>
              <a:rPr lang="es-CO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),</a:t>
            </a:r>
            <a:endParaRPr lang="en-US" sz="3200">
              <a:solidFill>
                <a:srgbClr val="D8DEE9"/>
              </a:solidFill>
              <a:latin typeface="Consolas"/>
              <a:ea typeface="+mn-lt"/>
              <a:cs typeface="Segoe UI"/>
            </a:endParaRPr>
          </a:p>
          <a:p>
            <a:r>
              <a:rPr lang="es-CO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 </a:t>
            </a:r>
            <a:r>
              <a:rPr lang="es-CO" sz="3200" err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file_dir</a:t>
            </a:r>
            <a:r>
              <a:rPr lang="es-CO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BLOB </a:t>
            </a:r>
            <a:r>
              <a:rPr lang="es-CO" sz="32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DEFAULT</a:t>
            </a:r>
            <a:r>
              <a:rPr lang="es-CO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EMPTY_BLOB</a:t>
            </a:r>
            <a:r>
              <a:rPr lang="es-CO" sz="3200">
                <a:solidFill>
                  <a:srgbClr val="ECEFF4"/>
                </a:solidFill>
                <a:latin typeface="Consolas"/>
                <a:ea typeface="+mn-lt"/>
                <a:cs typeface="Segoe UI"/>
              </a:rPr>
              <a:t>()</a:t>
            </a:r>
            <a:r>
              <a:rPr lang="es-CO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,</a:t>
            </a:r>
            <a:endParaRPr lang="en-US" sz="3200">
              <a:solidFill>
                <a:srgbClr val="000000"/>
              </a:solidFill>
              <a:latin typeface="Calibri" panose="020F0502020204030204"/>
              <a:ea typeface="+mn-lt"/>
              <a:cs typeface="Calibri" panose="020F0502020204030204"/>
            </a:endParaRPr>
          </a:p>
          <a:p>
            <a:endParaRPr lang="en-US" sz="3200">
              <a:ea typeface="+mn-lt"/>
              <a:cs typeface="+mn-lt"/>
            </a:endParaRPr>
          </a:p>
          <a:p>
            <a:r>
              <a:rPr lang="es-CO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 </a:t>
            </a:r>
            <a:r>
              <a:rPr lang="es-CO" sz="32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CONSTRAINT</a:t>
            </a:r>
            <a:r>
              <a:rPr lang="es-CO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logo </a:t>
            </a:r>
            <a:r>
              <a:rPr lang="es-CO" sz="32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PRIMARY</a:t>
            </a:r>
            <a:r>
              <a:rPr lang="es-CO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s-CO" sz="32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KEY</a:t>
            </a:r>
            <a:r>
              <a:rPr lang="es-CO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(</a:t>
            </a:r>
            <a:r>
              <a:rPr lang="es-CO" sz="3200">
                <a:solidFill>
                  <a:srgbClr val="ECEFF4"/>
                </a:solidFill>
                <a:latin typeface="Consolas"/>
                <a:ea typeface="+mn-lt"/>
                <a:cs typeface="Segoe UI"/>
              </a:rPr>
              <a:t>"</a:t>
            </a:r>
            <a:r>
              <a:rPr lang="es-CO" sz="3200" err="1">
                <a:solidFill>
                  <a:srgbClr val="A3BE8C"/>
                </a:solidFill>
                <a:latin typeface="Consolas"/>
                <a:ea typeface="+mn-lt"/>
                <a:cs typeface="Segoe UI"/>
              </a:rPr>
              <a:t>ref</a:t>
            </a:r>
            <a:r>
              <a:rPr lang="es-CO" sz="3200">
                <a:solidFill>
                  <a:srgbClr val="ECEFF4"/>
                </a:solidFill>
                <a:latin typeface="Consolas"/>
                <a:ea typeface="+mn-lt"/>
                <a:cs typeface="Segoe UI"/>
              </a:rPr>
              <a:t>"</a:t>
            </a:r>
            <a:r>
              <a:rPr lang="es-CO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)</a:t>
            </a:r>
            <a:r>
              <a:rPr lang="en-US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endParaRPr lang="en-US" sz="3200">
              <a:ea typeface="+mn-lt"/>
              <a:cs typeface="+mn-lt"/>
            </a:endParaRPr>
          </a:p>
          <a:p>
            <a:r>
              <a:rPr lang="es-CO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) TABLESPACE </a:t>
            </a:r>
            <a:r>
              <a:rPr lang="es-CO" sz="3200" err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challenge</a:t>
            </a:r>
            <a:r>
              <a:rPr lang="es-CO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;</a:t>
            </a:r>
            <a:endParaRPr lang="en-US" sz="3200">
              <a:solidFill>
                <a:srgbClr val="D8DEE9"/>
              </a:solidFill>
              <a:latin typeface="Consolas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C3ABF8-CE09-4C97-BBAE-B1CE434BE433}"/>
              </a:ext>
            </a:extLst>
          </p:cNvPr>
          <p:cNvSpPr txBox="1"/>
          <p:nvPr/>
        </p:nvSpPr>
        <p:spPr>
          <a:xfrm>
            <a:off x="4724400" y="3200400"/>
            <a:ext cx="2743200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050">
              <a:solidFill>
                <a:srgbClr val="D8DEE9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89641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5B910923-EA39-4A94-A41C-C88F967A6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7" y="2548451"/>
            <a:ext cx="10029824" cy="1749190"/>
          </a:xfrm>
          <a:prstGeom prst="rect">
            <a:avLst/>
          </a:prstGeom>
        </p:spPr>
      </p:pic>
      <p:pic>
        <p:nvPicPr>
          <p:cNvPr id="5" name="Picture 5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E85B5E15-66E4-4EF9-8ADB-96501B693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5775" y="4202906"/>
            <a:ext cx="3005137" cy="125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77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80A0-7C6B-4CC6-88BC-BF4AFA94A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>
                <a:ea typeface="+mj-lt"/>
                <a:cs typeface="+mj-lt"/>
              </a:rPr>
              <a:t>6. Guardar el logo de </a:t>
            </a:r>
            <a:r>
              <a:rPr lang="es-CO" err="1">
                <a:ea typeface="+mj-lt"/>
                <a:cs typeface="+mj-lt"/>
              </a:rPr>
              <a:t>Endava</a:t>
            </a:r>
            <a:r>
              <a:rPr lang="es-CO">
                <a:ea typeface="+mj-lt"/>
                <a:cs typeface="+mj-lt"/>
              </a:rPr>
              <a:t> en la tabla logo.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55B68-EFE2-4333-BAFD-5F5AF8318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20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5084E7-72E4-4943-91DE-8DEB6A68EAD8}"/>
              </a:ext>
            </a:extLst>
          </p:cNvPr>
          <p:cNvSpPr txBox="1"/>
          <p:nvPr/>
        </p:nvSpPr>
        <p:spPr>
          <a:xfrm>
            <a:off x="1276350" y="1162050"/>
            <a:ext cx="9639300" cy="4524315"/>
          </a:xfrm>
          <a:prstGeom prst="rect">
            <a:avLst/>
          </a:prstGeom>
          <a:solidFill>
            <a:srgbClr val="2E344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616E88"/>
                </a:solidFill>
                <a:latin typeface="Consolas"/>
                <a:ea typeface="+mn-lt"/>
                <a:cs typeface="Segoe UI"/>
              </a:rPr>
              <a:t>--Create Directory </a:t>
            </a:r>
            <a:endParaRPr lang="en-US" sz="3200">
              <a:ea typeface="+mn-lt"/>
              <a:cs typeface="+mn-lt"/>
            </a:endParaRPr>
          </a:p>
          <a:p>
            <a:r>
              <a:rPr lang="en-US" sz="32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GRANT</a:t>
            </a:r>
            <a:r>
              <a:rPr lang="en-US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n-US" sz="32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CREATE</a:t>
            </a:r>
            <a:r>
              <a:rPr lang="en-US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ANY DIRECTORY </a:t>
            </a:r>
            <a:r>
              <a:rPr lang="en-US" sz="32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TO</a:t>
            </a:r>
            <a:r>
              <a:rPr lang="en-US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challenge; </a:t>
            </a:r>
            <a:endParaRPr lang="en-US" sz="3200">
              <a:ea typeface="+mn-lt"/>
              <a:cs typeface="+mn-lt"/>
            </a:endParaRPr>
          </a:p>
          <a:p>
            <a:r>
              <a:rPr lang="en-US" sz="32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CREATE</a:t>
            </a:r>
            <a:r>
              <a:rPr lang="en-US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DIRECTORY </a:t>
            </a:r>
            <a:r>
              <a:rPr lang="en-US" sz="3200" err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img_dir</a:t>
            </a:r>
            <a:r>
              <a:rPr lang="en-US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n-US" sz="32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as</a:t>
            </a:r>
            <a:r>
              <a:rPr lang="en-US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n-US" sz="3200">
                <a:solidFill>
                  <a:srgbClr val="ECEFF4"/>
                </a:solidFill>
                <a:latin typeface="Consolas"/>
                <a:ea typeface="+mn-lt"/>
                <a:cs typeface="Segoe UI"/>
              </a:rPr>
              <a:t>'</a:t>
            </a:r>
            <a:r>
              <a:rPr lang="en-US" sz="3200">
                <a:solidFill>
                  <a:srgbClr val="A3BE8C"/>
                </a:solidFill>
                <a:latin typeface="Consolas"/>
                <a:ea typeface="+mn-lt"/>
                <a:cs typeface="Segoe UI"/>
              </a:rPr>
              <a:t>D:\Endava\Challenge\3. Data Base - SQL</a:t>
            </a:r>
            <a:r>
              <a:rPr lang="en-US" sz="3200">
                <a:solidFill>
                  <a:srgbClr val="ECEFF4"/>
                </a:solidFill>
                <a:latin typeface="Consolas"/>
                <a:ea typeface="+mn-lt"/>
                <a:cs typeface="Segoe UI"/>
              </a:rPr>
              <a:t>'</a:t>
            </a:r>
            <a:r>
              <a:rPr lang="en-US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; </a:t>
            </a:r>
            <a:endParaRPr lang="en-US" sz="3200">
              <a:ea typeface="+mn-lt"/>
              <a:cs typeface="+mn-lt"/>
            </a:endParaRPr>
          </a:p>
          <a:p>
            <a:endParaRPr lang="en-US" sz="3200">
              <a:ea typeface="+mn-lt"/>
              <a:cs typeface="+mn-lt"/>
            </a:endParaRPr>
          </a:p>
          <a:p>
            <a:r>
              <a:rPr lang="en-US" sz="3200">
                <a:solidFill>
                  <a:srgbClr val="616E88"/>
                </a:solidFill>
                <a:latin typeface="Consolas"/>
                <a:ea typeface="+mn-lt"/>
                <a:cs typeface="Segoe UI"/>
              </a:rPr>
              <a:t>-- Grant Permission from System to the user </a:t>
            </a:r>
            <a:endParaRPr lang="en-US" sz="3200">
              <a:solidFill>
                <a:srgbClr val="616E88"/>
              </a:solidFill>
              <a:ea typeface="+mn-lt"/>
              <a:cs typeface="+mn-lt"/>
            </a:endParaRPr>
          </a:p>
          <a:p>
            <a:r>
              <a:rPr lang="en-US" sz="32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GRANT</a:t>
            </a:r>
            <a:r>
              <a:rPr lang="en-US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n-US" sz="32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READ</a:t>
            </a:r>
            <a:r>
              <a:rPr lang="en-US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, WRITE </a:t>
            </a:r>
            <a:r>
              <a:rPr lang="en-US" sz="32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ON</a:t>
            </a:r>
            <a:r>
              <a:rPr lang="en-US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DIRECTORY </a:t>
            </a:r>
            <a:r>
              <a:rPr lang="en-US" sz="3200" err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img_dir</a:t>
            </a:r>
            <a:r>
              <a:rPr lang="en-US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n-US" sz="32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TO</a:t>
            </a:r>
            <a:r>
              <a:rPr lang="en-US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challenge;  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C3ABF8-CE09-4C97-BBAE-B1CE434BE433}"/>
              </a:ext>
            </a:extLst>
          </p:cNvPr>
          <p:cNvSpPr txBox="1"/>
          <p:nvPr/>
        </p:nvSpPr>
        <p:spPr>
          <a:xfrm>
            <a:off x="4724400" y="3200400"/>
            <a:ext cx="2743200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050">
              <a:solidFill>
                <a:srgbClr val="D8DEE9"/>
              </a:solidFill>
              <a:latin typeface="Consola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F518B9-C880-431A-9DC0-DB614667DA08}"/>
              </a:ext>
            </a:extLst>
          </p:cNvPr>
          <p:cNvSpPr txBox="1"/>
          <p:nvPr/>
        </p:nvSpPr>
        <p:spPr>
          <a:xfrm>
            <a:off x="4724400" y="3200400"/>
            <a:ext cx="2743200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050">
              <a:solidFill>
                <a:srgbClr val="616E88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242667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5084E7-72E4-4943-91DE-8DEB6A68EAD8}"/>
              </a:ext>
            </a:extLst>
          </p:cNvPr>
          <p:cNvSpPr txBox="1"/>
          <p:nvPr/>
        </p:nvSpPr>
        <p:spPr>
          <a:xfrm>
            <a:off x="1085850" y="1657350"/>
            <a:ext cx="10534650" cy="3539430"/>
          </a:xfrm>
          <a:prstGeom prst="rect">
            <a:avLst/>
          </a:prstGeom>
          <a:solidFill>
            <a:srgbClr val="2E344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616E88"/>
                </a:solidFill>
                <a:latin typeface="Consolas"/>
                <a:ea typeface="+mn-lt"/>
                <a:cs typeface="Segoe UI"/>
              </a:rPr>
              <a:t>--Option 1 </a:t>
            </a:r>
            <a:endParaRPr lang="en-US" sz="3200">
              <a:ea typeface="+mn-lt"/>
              <a:cs typeface="+mn-lt"/>
            </a:endParaRPr>
          </a:p>
          <a:p>
            <a:r>
              <a:rPr lang="en-US" sz="32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INSERT</a:t>
            </a:r>
            <a:r>
              <a:rPr lang="en-US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n-US" sz="32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INTO</a:t>
            </a:r>
            <a:r>
              <a:rPr lang="en-US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n-US" sz="3200" err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challenge.logo</a:t>
            </a:r>
            <a:r>
              <a:rPr lang="en-US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n-US" sz="32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VALUES </a:t>
            </a:r>
            <a:endParaRPr lang="en-US" sz="3200">
              <a:ea typeface="+mn-lt"/>
              <a:cs typeface="+mn-lt"/>
            </a:endParaRPr>
          </a:p>
          <a:p>
            <a:r>
              <a:rPr lang="en-US" sz="3200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    (</a:t>
            </a:r>
            <a:r>
              <a:rPr lang="en-US" sz="3200">
                <a:solidFill>
                  <a:srgbClr val="B48EAD"/>
                </a:solidFill>
                <a:latin typeface="Consolas"/>
                <a:ea typeface="+mn-lt"/>
                <a:cs typeface="+mn-lt"/>
              </a:rPr>
              <a:t>1</a:t>
            </a:r>
            <a:r>
              <a:rPr lang="en-US" sz="3200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, </a:t>
            </a:r>
            <a:r>
              <a:rPr lang="en-US" sz="3200">
                <a:solidFill>
                  <a:srgbClr val="ECEFF4"/>
                </a:solidFill>
                <a:latin typeface="Consolas"/>
                <a:ea typeface="+mn-lt"/>
                <a:cs typeface="+mn-lt"/>
              </a:rPr>
              <a:t>'</a:t>
            </a:r>
            <a:r>
              <a:rPr lang="en-US" sz="3200">
                <a:solidFill>
                  <a:srgbClr val="A3BE8C"/>
                </a:solidFill>
                <a:latin typeface="Consolas"/>
                <a:ea typeface="+mn-lt"/>
                <a:cs typeface="Segoe UI"/>
              </a:rPr>
              <a:t>No</a:t>
            </a:r>
            <a:r>
              <a:rPr lang="en-US" sz="3200">
                <a:solidFill>
                  <a:srgbClr val="A3BE8C"/>
                </a:solidFill>
                <a:latin typeface="Consolas"/>
                <a:ea typeface="+mn-lt"/>
                <a:cs typeface="+mn-lt"/>
              </a:rPr>
              <a:t> image</a:t>
            </a:r>
            <a:r>
              <a:rPr lang="en-US" sz="3200">
                <a:solidFill>
                  <a:srgbClr val="ECEFF4"/>
                </a:solidFill>
                <a:latin typeface="Consolas"/>
                <a:ea typeface="+mn-lt"/>
                <a:cs typeface="+mn-lt"/>
              </a:rPr>
              <a:t>'</a:t>
            </a:r>
            <a:r>
              <a:rPr lang="en-US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,</a:t>
            </a:r>
            <a:r>
              <a:rPr lang="en-US" sz="3200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 EMPTY_BLOB</a:t>
            </a:r>
            <a:r>
              <a:rPr lang="en-US" sz="3200">
                <a:solidFill>
                  <a:srgbClr val="ECEFF4"/>
                </a:solidFill>
                <a:latin typeface="Consolas"/>
                <a:ea typeface="+mn-lt"/>
                <a:cs typeface="+mn-lt"/>
              </a:rPr>
              <a:t>()</a:t>
            </a:r>
            <a:r>
              <a:rPr lang="en-US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);</a:t>
            </a:r>
            <a:r>
              <a:rPr lang="en-US" sz="3200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 </a:t>
            </a:r>
            <a:endParaRPr lang="en-US" sz="3200">
              <a:ea typeface="+mn-lt"/>
              <a:cs typeface="+mn-lt"/>
            </a:endParaRPr>
          </a:p>
          <a:p>
            <a:r>
              <a:rPr lang="en-US" sz="32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INSERT</a:t>
            </a:r>
            <a:r>
              <a:rPr lang="en-US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n-US" sz="32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INTO</a:t>
            </a:r>
            <a:r>
              <a:rPr lang="en-US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n-US" sz="3200" err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challenge.logo</a:t>
            </a:r>
            <a:r>
              <a:rPr lang="en-US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n-US" sz="32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VALUES </a:t>
            </a:r>
            <a:endParaRPr lang="en-US" sz="3200">
              <a:ea typeface="+mn-lt"/>
              <a:cs typeface="+mn-lt"/>
            </a:endParaRPr>
          </a:p>
          <a:p>
            <a:r>
              <a:rPr lang="en-US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 (</a:t>
            </a:r>
            <a:r>
              <a:rPr lang="en-US" sz="3200">
                <a:solidFill>
                  <a:srgbClr val="B48EAD"/>
                </a:solidFill>
                <a:latin typeface="Consolas"/>
                <a:ea typeface="+mn-lt"/>
                <a:cs typeface="Segoe UI"/>
              </a:rPr>
              <a:t>2</a:t>
            </a:r>
            <a:r>
              <a:rPr lang="en-US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, </a:t>
            </a:r>
            <a:r>
              <a:rPr lang="en-US" sz="3200">
                <a:solidFill>
                  <a:srgbClr val="ECEFF4"/>
                </a:solidFill>
                <a:latin typeface="Consolas"/>
                <a:ea typeface="+mn-lt"/>
                <a:cs typeface="Segoe UI"/>
              </a:rPr>
              <a:t>'</a:t>
            </a:r>
            <a:r>
              <a:rPr lang="en-US" sz="3200">
                <a:solidFill>
                  <a:srgbClr val="A3BE8C"/>
                </a:solidFill>
                <a:latin typeface="Consolas"/>
                <a:ea typeface="+mn-lt"/>
                <a:cs typeface="Segoe UI"/>
              </a:rPr>
              <a:t>Endava`s Logo</a:t>
            </a:r>
            <a:r>
              <a:rPr lang="en-US" sz="3200">
                <a:solidFill>
                  <a:srgbClr val="ECEFF4"/>
                </a:solidFill>
                <a:latin typeface="Consolas"/>
                <a:ea typeface="+mn-lt"/>
                <a:cs typeface="Segoe UI"/>
              </a:rPr>
              <a:t>'</a:t>
            </a:r>
            <a:r>
              <a:rPr lang="en-US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, BFILENAME(</a:t>
            </a:r>
            <a:r>
              <a:rPr lang="en-US" sz="3200">
                <a:solidFill>
                  <a:srgbClr val="ECEFF4"/>
                </a:solidFill>
                <a:latin typeface="Consolas"/>
                <a:ea typeface="+mn-lt"/>
                <a:cs typeface="Segoe UI"/>
              </a:rPr>
              <a:t>'</a:t>
            </a:r>
            <a:r>
              <a:rPr lang="en-US" sz="3200">
                <a:solidFill>
                  <a:srgbClr val="A3BE8C"/>
                </a:solidFill>
                <a:latin typeface="Consolas"/>
                <a:ea typeface="+mn-lt"/>
                <a:cs typeface="Segoe UI"/>
              </a:rPr>
              <a:t>IMG_DIR</a:t>
            </a:r>
            <a:r>
              <a:rPr lang="en-US" sz="3200">
                <a:solidFill>
                  <a:srgbClr val="ECEFF4"/>
                </a:solidFill>
                <a:latin typeface="Consolas"/>
                <a:ea typeface="+mn-lt"/>
                <a:cs typeface="Segoe UI"/>
              </a:rPr>
              <a:t>'</a:t>
            </a:r>
            <a:r>
              <a:rPr lang="en-US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,</a:t>
            </a:r>
            <a:r>
              <a:rPr lang="en-US" sz="3200">
                <a:solidFill>
                  <a:srgbClr val="ECEFF4"/>
                </a:solidFill>
                <a:latin typeface="Consolas"/>
                <a:ea typeface="+mn-lt"/>
                <a:cs typeface="Segoe UI"/>
              </a:rPr>
              <a:t>'</a:t>
            </a:r>
            <a:r>
              <a:rPr lang="en-US" sz="3200">
                <a:solidFill>
                  <a:srgbClr val="A3BE8C"/>
                </a:solidFill>
                <a:latin typeface="Consolas"/>
                <a:ea typeface="+mn-lt"/>
                <a:cs typeface="Segoe UI"/>
              </a:rPr>
              <a:t>EndavaLogo.jpg</a:t>
            </a:r>
            <a:r>
              <a:rPr lang="en-US" sz="3200">
                <a:solidFill>
                  <a:srgbClr val="ECEFF4"/>
                </a:solidFill>
                <a:latin typeface="Consolas"/>
                <a:ea typeface="+mn-lt"/>
                <a:cs typeface="Segoe UI"/>
              </a:rPr>
              <a:t>'</a:t>
            </a:r>
            <a:r>
              <a:rPr lang="en-US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));  </a:t>
            </a:r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C3ABF8-CE09-4C97-BBAE-B1CE434BE433}"/>
              </a:ext>
            </a:extLst>
          </p:cNvPr>
          <p:cNvSpPr txBox="1"/>
          <p:nvPr/>
        </p:nvSpPr>
        <p:spPr>
          <a:xfrm>
            <a:off x="4724400" y="3200400"/>
            <a:ext cx="2743200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050">
              <a:solidFill>
                <a:srgbClr val="D8DEE9"/>
              </a:solidFill>
              <a:latin typeface="Consola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F518B9-C880-431A-9DC0-DB614667DA08}"/>
              </a:ext>
            </a:extLst>
          </p:cNvPr>
          <p:cNvSpPr txBox="1"/>
          <p:nvPr/>
        </p:nvSpPr>
        <p:spPr>
          <a:xfrm>
            <a:off x="4724400" y="3200400"/>
            <a:ext cx="2743200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050">
              <a:solidFill>
                <a:srgbClr val="616E88"/>
              </a:solidFill>
              <a:latin typeface="Consola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08A635-4A5D-4146-9F86-A966CB0D32AB}"/>
              </a:ext>
            </a:extLst>
          </p:cNvPr>
          <p:cNvSpPr txBox="1"/>
          <p:nvPr/>
        </p:nvSpPr>
        <p:spPr>
          <a:xfrm>
            <a:off x="4724400" y="3200400"/>
            <a:ext cx="3257550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050">
              <a:solidFill>
                <a:srgbClr val="616E88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374545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5084E7-72E4-4943-91DE-8DEB6A68EAD8}"/>
              </a:ext>
            </a:extLst>
          </p:cNvPr>
          <p:cNvSpPr txBox="1"/>
          <p:nvPr/>
        </p:nvSpPr>
        <p:spPr>
          <a:xfrm>
            <a:off x="1257300" y="476250"/>
            <a:ext cx="9677400" cy="5909310"/>
          </a:xfrm>
          <a:prstGeom prst="rect">
            <a:avLst/>
          </a:prstGeom>
          <a:solidFill>
            <a:srgbClr val="2E344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616E88"/>
                </a:solidFill>
                <a:latin typeface="Consolas"/>
                <a:ea typeface="+mn-lt"/>
                <a:cs typeface="Segoe UI"/>
              </a:rPr>
              <a:t>-- Option 2 </a:t>
            </a:r>
            <a:endParaRPr lang="en-US">
              <a:ea typeface="+mn-lt"/>
              <a:cs typeface="+mn-lt"/>
            </a:endParaRPr>
          </a:p>
          <a:p>
            <a:r>
              <a:rPr lang="en-US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DECLARE </a:t>
            </a:r>
            <a:endParaRPr lang="en-US">
              <a:ea typeface="+mn-lt"/>
              <a:cs typeface="+mn-lt"/>
            </a:endParaRPr>
          </a:p>
          <a:p>
            <a:r>
              <a:rPr lang="en-US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 V_TEMP BLOB; </a:t>
            </a:r>
            <a:endParaRPr lang="en-US">
              <a:ea typeface="+mn-lt"/>
              <a:cs typeface="+mn-lt"/>
            </a:endParaRPr>
          </a:p>
          <a:p>
            <a:r>
              <a:rPr lang="en-US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 V_NAME </a:t>
            </a:r>
            <a:r>
              <a:rPr lang="en-US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VARCHAR2</a:t>
            </a:r>
            <a:r>
              <a:rPr lang="en-US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(</a:t>
            </a:r>
            <a:r>
              <a:rPr lang="en-US">
                <a:solidFill>
                  <a:srgbClr val="B48EAD"/>
                </a:solidFill>
                <a:latin typeface="Consolas"/>
                <a:ea typeface="+mn-lt"/>
                <a:cs typeface="Segoe UI"/>
              </a:rPr>
              <a:t>20</a:t>
            </a:r>
            <a:r>
              <a:rPr lang="en-US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); </a:t>
            </a:r>
            <a:endParaRPr lang="en-US">
              <a:ea typeface="+mn-lt"/>
              <a:cs typeface="+mn-lt"/>
            </a:endParaRPr>
          </a:p>
          <a:p>
            <a:r>
              <a:rPr lang="en-US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 V_BFILE BFILE; </a:t>
            </a:r>
            <a:endParaRPr lang="en-US">
              <a:ea typeface="+mn-lt"/>
              <a:cs typeface="+mn-lt"/>
            </a:endParaRPr>
          </a:p>
          <a:p>
            <a:r>
              <a:rPr lang="en-US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  </a:t>
            </a:r>
            <a:endParaRPr lang="en-US">
              <a:ea typeface="+mn-lt"/>
              <a:cs typeface="+mn-lt"/>
            </a:endParaRPr>
          </a:p>
          <a:p>
            <a:r>
              <a:rPr lang="en-US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BEGIN</a:t>
            </a:r>
            <a:r>
              <a:rPr lang="en-US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</a:t>
            </a:r>
            <a:endParaRPr lang="en-US">
              <a:ea typeface="+mn-lt"/>
              <a:cs typeface="+mn-lt"/>
            </a:endParaRPr>
          </a:p>
          <a:p>
            <a:r>
              <a:rPr lang="en-US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  </a:t>
            </a:r>
            <a:endParaRPr lang="en-US">
              <a:ea typeface="+mn-lt"/>
              <a:cs typeface="+mn-lt"/>
            </a:endParaRPr>
          </a:p>
          <a:p>
            <a:r>
              <a:rPr lang="en-US">
                <a:solidFill>
                  <a:srgbClr val="ECEFF4"/>
                </a:solidFill>
                <a:latin typeface="Consolas"/>
                <a:ea typeface="+mn-lt"/>
                <a:cs typeface="Segoe UI"/>
              </a:rPr>
              <a:t>    </a:t>
            </a:r>
            <a:r>
              <a:rPr lang="en-US">
                <a:solidFill>
                  <a:srgbClr val="616E88"/>
                </a:solidFill>
                <a:latin typeface="Consolas"/>
                <a:ea typeface="+mn-lt"/>
                <a:cs typeface="Segoe UI"/>
              </a:rPr>
              <a:t>--INSERT </a:t>
            </a:r>
            <a:endParaRPr lang="en-US">
              <a:ea typeface="+mn-lt"/>
              <a:cs typeface="+mn-lt"/>
            </a:endParaRPr>
          </a:p>
          <a:p>
            <a:r>
              <a:rPr lang="en-US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 </a:t>
            </a:r>
            <a:r>
              <a:rPr lang="en-US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INSERT</a:t>
            </a:r>
            <a:r>
              <a:rPr lang="en-US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n-US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INTO</a:t>
            </a:r>
            <a:r>
              <a:rPr lang="en-US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n-US" err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challenge.logo</a:t>
            </a:r>
            <a:r>
              <a:rPr lang="en-US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n-US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VALUES </a:t>
            </a:r>
            <a:endParaRPr lang="en-US">
              <a:ea typeface="+mn-lt"/>
              <a:cs typeface="+mn-lt"/>
            </a:endParaRPr>
          </a:p>
          <a:p>
            <a:r>
              <a:rPr lang="en-US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    (</a:t>
            </a:r>
            <a:r>
              <a:rPr lang="en-US">
                <a:solidFill>
                  <a:srgbClr val="B48EAD"/>
                </a:solidFill>
                <a:latin typeface="Consolas"/>
                <a:ea typeface="+mn-lt"/>
                <a:cs typeface="+mn-lt"/>
              </a:rPr>
              <a:t>3</a:t>
            </a:r>
            <a:r>
              <a:rPr lang="en-US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, </a:t>
            </a:r>
            <a:r>
              <a:rPr lang="en-US">
                <a:solidFill>
                  <a:srgbClr val="ECEFF4"/>
                </a:solidFill>
                <a:latin typeface="Consolas"/>
                <a:ea typeface="+mn-lt"/>
                <a:cs typeface="+mn-lt"/>
              </a:rPr>
              <a:t>'</a:t>
            </a:r>
            <a:r>
              <a:rPr lang="en-US" err="1">
                <a:solidFill>
                  <a:srgbClr val="A3BE8C"/>
                </a:solidFill>
                <a:latin typeface="Consolas"/>
                <a:ea typeface="+mn-lt"/>
                <a:cs typeface="+mn-lt"/>
              </a:rPr>
              <a:t>Endavas</a:t>
            </a:r>
            <a:r>
              <a:rPr lang="en-US">
                <a:solidFill>
                  <a:srgbClr val="A3BE8C"/>
                </a:solidFill>
                <a:latin typeface="Consolas"/>
                <a:ea typeface="+mn-lt"/>
                <a:cs typeface="+mn-lt"/>
              </a:rPr>
              <a:t> Logo 2</a:t>
            </a:r>
            <a:r>
              <a:rPr lang="en-US">
                <a:solidFill>
                  <a:srgbClr val="ECEFF4"/>
                </a:solidFill>
                <a:latin typeface="Consolas"/>
                <a:ea typeface="+mn-lt"/>
                <a:cs typeface="+mn-lt"/>
              </a:rPr>
              <a:t>'</a:t>
            </a:r>
            <a:r>
              <a:rPr lang="en-US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,</a:t>
            </a:r>
            <a:r>
              <a:rPr lang="en-US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 EMPTY_BLOB</a:t>
            </a:r>
            <a:r>
              <a:rPr lang="en-US">
                <a:solidFill>
                  <a:srgbClr val="ECEFF4"/>
                </a:solidFill>
                <a:latin typeface="Consolas"/>
                <a:ea typeface="+mn-lt"/>
                <a:cs typeface="+mn-lt"/>
              </a:rPr>
              <a:t>()</a:t>
            </a:r>
            <a:r>
              <a:rPr lang="en-US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) Returning FILE_DIR </a:t>
            </a:r>
            <a:r>
              <a:rPr lang="en-US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INTO</a:t>
            </a:r>
            <a:r>
              <a:rPr lang="en-US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V_TEMP; </a:t>
            </a:r>
            <a:endParaRPr lang="en-US">
              <a:ea typeface="+mn-lt"/>
              <a:cs typeface="+mn-lt"/>
            </a:endParaRPr>
          </a:p>
          <a:p>
            <a:r>
              <a:rPr lang="en-US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  </a:t>
            </a:r>
            <a:endParaRPr lang="en-US">
              <a:ea typeface="+mn-lt"/>
              <a:cs typeface="+mn-lt"/>
            </a:endParaRPr>
          </a:p>
          <a:p>
            <a:r>
              <a:rPr lang="en-US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 V_NAME :</a:t>
            </a:r>
            <a:r>
              <a:rPr lang="en-US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=</a:t>
            </a:r>
            <a:r>
              <a:rPr lang="en-US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n-US">
                <a:solidFill>
                  <a:srgbClr val="ECEFF4"/>
                </a:solidFill>
                <a:latin typeface="Consolas"/>
                <a:ea typeface="+mn-lt"/>
                <a:cs typeface="Segoe UI"/>
              </a:rPr>
              <a:t>'</a:t>
            </a:r>
            <a:r>
              <a:rPr lang="en-US">
                <a:solidFill>
                  <a:srgbClr val="A3BE8C"/>
                </a:solidFill>
                <a:latin typeface="Consolas"/>
                <a:ea typeface="+mn-lt"/>
                <a:cs typeface="Segoe UI"/>
              </a:rPr>
              <a:t>EndavaLogo.jpg</a:t>
            </a:r>
            <a:r>
              <a:rPr lang="en-US">
                <a:solidFill>
                  <a:srgbClr val="ECEFF4"/>
                </a:solidFill>
                <a:latin typeface="Consolas"/>
                <a:ea typeface="+mn-lt"/>
                <a:cs typeface="Segoe UI"/>
              </a:rPr>
              <a:t>'</a:t>
            </a:r>
            <a:r>
              <a:rPr lang="en-US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; </a:t>
            </a:r>
            <a:endParaRPr lang="en-US">
              <a:ea typeface="+mn-lt"/>
              <a:cs typeface="+mn-lt"/>
            </a:endParaRPr>
          </a:p>
          <a:p>
            <a:r>
              <a:rPr lang="en-US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 V_BFILE :</a:t>
            </a:r>
            <a:r>
              <a:rPr lang="en-US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=</a:t>
            </a:r>
            <a:r>
              <a:rPr lang="en-US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BFILENAME(</a:t>
            </a:r>
            <a:r>
              <a:rPr lang="en-US">
                <a:solidFill>
                  <a:srgbClr val="ECEFF4"/>
                </a:solidFill>
                <a:latin typeface="Consolas"/>
                <a:ea typeface="+mn-lt"/>
                <a:cs typeface="Segoe UI"/>
              </a:rPr>
              <a:t>'</a:t>
            </a:r>
            <a:r>
              <a:rPr lang="en-US">
                <a:solidFill>
                  <a:srgbClr val="A3BE8C"/>
                </a:solidFill>
                <a:latin typeface="Consolas"/>
                <a:ea typeface="+mn-lt"/>
                <a:cs typeface="Segoe UI"/>
              </a:rPr>
              <a:t>IMG_DIR</a:t>
            </a:r>
            <a:r>
              <a:rPr lang="en-US">
                <a:solidFill>
                  <a:srgbClr val="ECEFF4"/>
                </a:solidFill>
                <a:latin typeface="Consolas"/>
                <a:ea typeface="+mn-lt"/>
                <a:cs typeface="Segoe UI"/>
              </a:rPr>
              <a:t>'</a:t>
            </a:r>
            <a:r>
              <a:rPr lang="en-US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, V_NAME); </a:t>
            </a:r>
            <a:endParaRPr lang="en-US">
              <a:ea typeface="+mn-lt"/>
              <a:cs typeface="+mn-lt"/>
            </a:endParaRPr>
          </a:p>
          <a:p>
            <a:r>
              <a:rPr lang="en-US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  </a:t>
            </a:r>
            <a:endParaRPr lang="en-US">
              <a:ea typeface="+mn-lt"/>
              <a:cs typeface="+mn-lt"/>
            </a:endParaRPr>
          </a:p>
          <a:p>
            <a:r>
              <a:rPr lang="en-US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 DBMS_LOB.OPEN(V_BFILE, DBMS_LOB.LOB_READONLY); </a:t>
            </a:r>
            <a:endParaRPr lang="en-US">
              <a:ea typeface="+mn-lt"/>
              <a:cs typeface="+mn-lt"/>
            </a:endParaRPr>
          </a:p>
          <a:p>
            <a:r>
              <a:rPr lang="en-US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 DBMS_LOB.LOADFROMFILE(V_TEMP, V_BFILE, DBMS_LOB.GETLENGTH(V_BFILE)); </a:t>
            </a:r>
            <a:endParaRPr lang="en-US">
              <a:ea typeface="+mn-lt"/>
              <a:cs typeface="+mn-lt"/>
            </a:endParaRPr>
          </a:p>
          <a:p>
            <a:r>
              <a:rPr lang="en-US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 DBMS_LOB.CLOSE(V_BFILE); </a:t>
            </a:r>
            <a:endParaRPr lang="en-US">
              <a:ea typeface="+mn-lt"/>
              <a:cs typeface="+mn-lt"/>
            </a:endParaRPr>
          </a:p>
          <a:p>
            <a:r>
              <a:rPr lang="en-US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 </a:t>
            </a:r>
            <a:r>
              <a:rPr lang="en-US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COMMIT</a:t>
            </a:r>
            <a:r>
              <a:rPr lang="en-US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; </a:t>
            </a:r>
            <a:endParaRPr lang="en-US">
              <a:ea typeface="+mn-lt"/>
              <a:cs typeface="+mn-lt"/>
            </a:endParaRPr>
          </a:p>
          <a:p>
            <a:r>
              <a:rPr lang="en-US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  </a:t>
            </a:r>
            <a:endParaRPr lang="en-US">
              <a:ea typeface="+mn-lt"/>
              <a:cs typeface="+mn-lt"/>
            </a:endParaRPr>
          </a:p>
          <a:p>
            <a:r>
              <a:rPr lang="en-US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END</a:t>
            </a:r>
            <a:r>
              <a:rPr lang="en-US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;</a:t>
            </a:r>
            <a:endParaRPr lang="en-US" sz="110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C3ABF8-CE09-4C97-BBAE-B1CE434BE433}"/>
              </a:ext>
            </a:extLst>
          </p:cNvPr>
          <p:cNvSpPr txBox="1"/>
          <p:nvPr/>
        </p:nvSpPr>
        <p:spPr>
          <a:xfrm>
            <a:off x="4724400" y="3200400"/>
            <a:ext cx="2743200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050">
              <a:solidFill>
                <a:srgbClr val="D8DEE9"/>
              </a:solidFill>
              <a:latin typeface="Consola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F518B9-C880-431A-9DC0-DB614667DA08}"/>
              </a:ext>
            </a:extLst>
          </p:cNvPr>
          <p:cNvSpPr txBox="1"/>
          <p:nvPr/>
        </p:nvSpPr>
        <p:spPr>
          <a:xfrm>
            <a:off x="4724400" y="3200400"/>
            <a:ext cx="2743200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050">
              <a:solidFill>
                <a:srgbClr val="616E88"/>
              </a:solidFill>
              <a:latin typeface="Consola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08A635-4A5D-4146-9F86-A966CB0D32AB}"/>
              </a:ext>
            </a:extLst>
          </p:cNvPr>
          <p:cNvSpPr txBox="1"/>
          <p:nvPr/>
        </p:nvSpPr>
        <p:spPr>
          <a:xfrm>
            <a:off x="4724400" y="3200400"/>
            <a:ext cx="3257550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050">
              <a:solidFill>
                <a:srgbClr val="616E88"/>
              </a:solidFill>
              <a:latin typeface="Consola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591C8-F2B1-49F6-ABDC-8717FAE9B593}"/>
              </a:ext>
            </a:extLst>
          </p:cNvPr>
          <p:cNvSpPr txBox="1"/>
          <p:nvPr/>
        </p:nvSpPr>
        <p:spPr>
          <a:xfrm>
            <a:off x="4724400" y="3200400"/>
            <a:ext cx="2743200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050">
              <a:solidFill>
                <a:srgbClr val="616E88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41981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, table&#10;&#10;Description automatically generated">
            <a:extLst>
              <a:ext uri="{FF2B5EF4-FFF2-40B4-BE49-F238E27FC236}">
                <a16:creationId xmlns:a16="http://schemas.microsoft.com/office/drawing/2014/main" id="{3C5A8DE6-0A8B-41C4-BB31-4134FBB1E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1489675"/>
            <a:ext cx="6041230" cy="2949961"/>
          </a:xfrm>
          <a:prstGeom prst="rect">
            <a:avLst/>
          </a:prstGeom>
        </p:spPr>
      </p:pic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4B6BE74-D835-43C3-838D-FAA9BE20E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688" y="397879"/>
            <a:ext cx="3340100" cy="3096795"/>
          </a:xfrm>
          <a:prstGeom prst="rect">
            <a:avLst/>
          </a:prstGeom>
        </p:spPr>
      </p:pic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1FF8FE54-2F17-4175-A6AC-83B748A8A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244" y="3508572"/>
            <a:ext cx="3350418" cy="3103170"/>
          </a:xfrm>
          <a:prstGeom prst="rect">
            <a:avLst/>
          </a:prstGeom>
        </p:spPr>
      </p:pic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F3FBF20-0554-47DF-BD21-EE9F65A81A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7150" y="4437439"/>
            <a:ext cx="2743200" cy="143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078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D22FA1E-E02A-4FC5-BBA6-577D6DA0C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05D27520-F270-4F3D-A46E-76A337B6E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315529 w 12192000"/>
              <a:gd name="connsiteY0" fmla="*/ 4323896 h 6858000"/>
              <a:gd name="connsiteX1" fmla="*/ 6295588 w 12192000"/>
              <a:gd name="connsiteY1" fmla="*/ 4367579 h 6858000"/>
              <a:gd name="connsiteX2" fmla="*/ 6219229 w 12192000"/>
              <a:gd name="connsiteY2" fmla="*/ 4436818 h 6858000"/>
              <a:gd name="connsiteX3" fmla="*/ 6065687 w 12192000"/>
              <a:gd name="connsiteY3" fmla="*/ 4637204 h 6858000"/>
              <a:gd name="connsiteX4" fmla="*/ 5727387 w 12192000"/>
              <a:gd name="connsiteY4" fmla="*/ 5460076 h 6858000"/>
              <a:gd name="connsiteX5" fmla="*/ 5620972 w 12192000"/>
              <a:gd name="connsiteY5" fmla="*/ 5725836 h 6858000"/>
              <a:gd name="connsiteX6" fmla="*/ 5707795 w 12192000"/>
              <a:gd name="connsiteY6" fmla="*/ 5790089 h 6858000"/>
              <a:gd name="connsiteX7" fmla="*/ 5554627 w 12192000"/>
              <a:gd name="connsiteY7" fmla="*/ 6078873 h 6858000"/>
              <a:gd name="connsiteX8" fmla="*/ 5373489 w 12192000"/>
              <a:gd name="connsiteY8" fmla="*/ 6402408 h 6858000"/>
              <a:gd name="connsiteX9" fmla="*/ 5099999 w 12192000"/>
              <a:gd name="connsiteY9" fmla="*/ 6827527 h 6858000"/>
              <a:gd name="connsiteX10" fmla="*/ 5078133 w 12192000"/>
              <a:gd name="connsiteY10" fmla="*/ 6857998 h 6858000"/>
              <a:gd name="connsiteX11" fmla="*/ 9179960 w 12192000"/>
              <a:gd name="connsiteY11" fmla="*/ 6857998 h 6858000"/>
              <a:gd name="connsiteX12" fmla="*/ 9179960 w 12192000"/>
              <a:gd name="connsiteY12" fmla="*/ 4323896 h 6858000"/>
              <a:gd name="connsiteX13" fmla="*/ 0 w 12192000"/>
              <a:gd name="connsiteY13" fmla="*/ 0 h 6858000"/>
              <a:gd name="connsiteX14" fmla="*/ 5872711 w 12192000"/>
              <a:gd name="connsiteY14" fmla="*/ 0 h 6858000"/>
              <a:gd name="connsiteX15" fmla="*/ 5885421 w 12192000"/>
              <a:gd name="connsiteY15" fmla="*/ 20207 h 6858000"/>
              <a:gd name="connsiteX16" fmla="*/ 5925300 w 12192000"/>
              <a:gd name="connsiteY16" fmla="*/ 48911 h 6858000"/>
              <a:gd name="connsiteX17" fmla="*/ 5940039 w 12192000"/>
              <a:gd name="connsiteY17" fmla="*/ 101212 h 6858000"/>
              <a:gd name="connsiteX18" fmla="*/ 5969942 w 12192000"/>
              <a:gd name="connsiteY18" fmla="*/ 311282 h 6858000"/>
              <a:gd name="connsiteX19" fmla="*/ 5961238 w 12192000"/>
              <a:gd name="connsiteY19" fmla="*/ 357643 h 6858000"/>
              <a:gd name="connsiteX20" fmla="*/ 5917195 w 12192000"/>
              <a:gd name="connsiteY20" fmla="*/ 420369 h 6858000"/>
              <a:gd name="connsiteX21" fmla="*/ 5882753 w 12192000"/>
              <a:gd name="connsiteY21" fmla="*/ 556832 h 6858000"/>
              <a:gd name="connsiteX22" fmla="*/ 5814490 w 12192000"/>
              <a:gd name="connsiteY22" fmla="*/ 757416 h 6858000"/>
              <a:gd name="connsiteX23" fmla="*/ 5780064 w 12192000"/>
              <a:gd name="connsiteY23" fmla="*/ 817804 h 6858000"/>
              <a:gd name="connsiteX24" fmla="*/ 5808232 w 12192000"/>
              <a:gd name="connsiteY24" fmla="*/ 850533 h 6858000"/>
              <a:gd name="connsiteX25" fmla="*/ 5906473 w 12192000"/>
              <a:gd name="connsiteY25" fmla="*/ 1076571 h 6858000"/>
              <a:gd name="connsiteX26" fmla="*/ 5778623 w 12192000"/>
              <a:gd name="connsiteY26" fmla="*/ 1369280 h 6858000"/>
              <a:gd name="connsiteX27" fmla="*/ 5710841 w 12192000"/>
              <a:gd name="connsiteY27" fmla="*/ 1462628 h 6858000"/>
              <a:gd name="connsiteX28" fmla="*/ 5846774 w 12192000"/>
              <a:gd name="connsiteY28" fmla="*/ 1455933 h 6858000"/>
              <a:gd name="connsiteX29" fmla="*/ 5897329 w 12192000"/>
              <a:gd name="connsiteY29" fmla="*/ 1553073 h 6858000"/>
              <a:gd name="connsiteX30" fmla="*/ 5919735 w 12192000"/>
              <a:gd name="connsiteY30" fmla="*/ 1602736 h 6858000"/>
              <a:gd name="connsiteX31" fmla="*/ 6057874 w 12192000"/>
              <a:gd name="connsiteY31" fmla="*/ 1910648 h 6858000"/>
              <a:gd name="connsiteX32" fmla="*/ 6039719 w 12192000"/>
              <a:gd name="connsiteY32" fmla="*/ 2010547 h 6858000"/>
              <a:gd name="connsiteX33" fmla="*/ 5841713 w 12192000"/>
              <a:gd name="connsiteY33" fmla="*/ 2520599 h 6858000"/>
              <a:gd name="connsiteX34" fmla="*/ 6071734 w 12192000"/>
              <a:gd name="connsiteY34" fmla="*/ 2593468 h 6858000"/>
              <a:gd name="connsiteX35" fmla="*/ 6092050 w 12192000"/>
              <a:gd name="connsiteY35" fmla="*/ 2806646 h 6858000"/>
              <a:gd name="connsiteX36" fmla="*/ 6215122 w 12192000"/>
              <a:gd name="connsiteY36" fmla="*/ 3021197 h 6858000"/>
              <a:gd name="connsiteX37" fmla="*/ 6338100 w 12192000"/>
              <a:gd name="connsiteY37" fmla="*/ 3178087 h 6858000"/>
              <a:gd name="connsiteX38" fmla="*/ 6343927 w 12192000"/>
              <a:gd name="connsiteY38" fmla="*/ 3194685 h 6858000"/>
              <a:gd name="connsiteX39" fmla="*/ 6343850 w 12192000"/>
              <a:gd name="connsiteY39" fmla="*/ 3201174 h 6858000"/>
              <a:gd name="connsiteX40" fmla="*/ 6366375 w 12192000"/>
              <a:gd name="connsiteY40" fmla="*/ 3271251 h 6858000"/>
              <a:gd name="connsiteX41" fmla="*/ 6369430 w 12192000"/>
              <a:gd name="connsiteY41" fmla="*/ 3276240 h 6858000"/>
              <a:gd name="connsiteX42" fmla="*/ 6392405 w 12192000"/>
              <a:gd name="connsiteY42" fmla="*/ 3360437 h 6858000"/>
              <a:gd name="connsiteX43" fmla="*/ 6397993 w 12192000"/>
              <a:gd name="connsiteY43" fmla="*/ 3390203 h 6858000"/>
              <a:gd name="connsiteX44" fmla="*/ 6394652 w 12192000"/>
              <a:gd name="connsiteY44" fmla="*/ 3402205 h 6858000"/>
              <a:gd name="connsiteX45" fmla="*/ 6366662 w 12192000"/>
              <a:gd name="connsiteY45" fmla="*/ 3442044 h 6858000"/>
              <a:gd name="connsiteX46" fmla="*/ 6320915 w 12192000"/>
              <a:gd name="connsiteY46" fmla="*/ 3701547 h 6858000"/>
              <a:gd name="connsiteX47" fmla="*/ 6364618 w 12192000"/>
              <a:gd name="connsiteY47" fmla="*/ 3743844 h 6858000"/>
              <a:gd name="connsiteX48" fmla="*/ 6370409 w 12192000"/>
              <a:gd name="connsiteY48" fmla="*/ 3754454 h 6858000"/>
              <a:gd name="connsiteX49" fmla="*/ 6373773 w 12192000"/>
              <a:gd name="connsiteY49" fmla="*/ 3768237 h 6858000"/>
              <a:gd name="connsiteX50" fmla="*/ 6375298 w 12192000"/>
              <a:gd name="connsiteY50" fmla="*/ 3796540 h 6858000"/>
              <a:gd name="connsiteX51" fmla="*/ 6253487 w 12192000"/>
              <a:gd name="connsiteY51" fmla="*/ 3856948 h 6858000"/>
              <a:gd name="connsiteX52" fmla="*/ 6385416 w 12192000"/>
              <a:gd name="connsiteY52" fmla="*/ 4014409 h 6858000"/>
              <a:gd name="connsiteX53" fmla="*/ 6374795 w 12192000"/>
              <a:gd name="connsiteY53" fmla="*/ 4038554 h 6858000"/>
              <a:gd name="connsiteX54" fmla="*/ 6351015 w 12192000"/>
              <a:gd name="connsiteY54" fmla="*/ 4150489 h 6858000"/>
              <a:gd name="connsiteX55" fmla="*/ 6340821 w 12192000"/>
              <a:gd name="connsiteY55" fmla="*/ 4212706 h 6858000"/>
              <a:gd name="connsiteX56" fmla="*/ 12191999 w 12192000"/>
              <a:gd name="connsiteY56" fmla="*/ 4212706 h 6858000"/>
              <a:gd name="connsiteX57" fmla="*/ 12191999 w 12192000"/>
              <a:gd name="connsiteY57" fmla="*/ 0 h 6858000"/>
              <a:gd name="connsiteX58" fmla="*/ 12192000 w 12192000"/>
              <a:gd name="connsiteY58" fmla="*/ 0 h 6858000"/>
              <a:gd name="connsiteX59" fmla="*/ 12192000 w 12192000"/>
              <a:gd name="connsiteY59" fmla="*/ 6858000 h 6858000"/>
              <a:gd name="connsiteX60" fmla="*/ 12191999 w 12192000"/>
              <a:gd name="connsiteY60" fmla="*/ 6858000 h 6858000"/>
              <a:gd name="connsiteX61" fmla="*/ 12191999 w 12192000"/>
              <a:gd name="connsiteY61" fmla="*/ 4323902 h 6858000"/>
              <a:gd name="connsiteX62" fmla="*/ 9307672 w 12192000"/>
              <a:gd name="connsiteY62" fmla="*/ 4323902 h 6858000"/>
              <a:gd name="connsiteX63" fmla="*/ 9307672 w 12192000"/>
              <a:gd name="connsiteY63" fmla="*/ 6858000 h 6858000"/>
              <a:gd name="connsiteX64" fmla="*/ 0 w 12192000"/>
              <a:gd name="connsiteY6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2192000" h="6858000">
                <a:moveTo>
                  <a:pt x="6315529" y="4323896"/>
                </a:moveTo>
                <a:lnTo>
                  <a:pt x="6295588" y="4367579"/>
                </a:lnTo>
                <a:cubicBezTo>
                  <a:pt x="6278024" y="4397022"/>
                  <a:pt x="6253813" y="4421099"/>
                  <a:pt x="6219229" y="4436818"/>
                </a:cubicBezTo>
                <a:cubicBezTo>
                  <a:pt x="6148079" y="4469666"/>
                  <a:pt x="6116436" y="4572066"/>
                  <a:pt x="6065687" y="4637204"/>
                </a:cubicBezTo>
                <a:cubicBezTo>
                  <a:pt x="5888713" y="4862696"/>
                  <a:pt x="5773979" y="5125824"/>
                  <a:pt x="5727387" y="5460076"/>
                </a:cubicBezTo>
                <a:cubicBezTo>
                  <a:pt x="5714326" y="5552523"/>
                  <a:pt x="5656974" y="5638673"/>
                  <a:pt x="5620972" y="5725836"/>
                </a:cubicBezTo>
                <a:cubicBezTo>
                  <a:pt x="5641553" y="5779043"/>
                  <a:pt x="5738619" y="5631221"/>
                  <a:pt x="5707795" y="5790089"/>
                </a:cubicBezTo>
                <a:cubicBezTo>
                  <a:pt x="5684453" y="5909876"/>
                  <a:pt x="5617437" y="5996827"/>
                  <a:pt x="5554627" y="6078873"/>
                </a:cubicBezTo>
                <a:cubicBezTo>
                  <a:pt x="5482491" y="6172498"/>
                  <a:pt x="5402203" y="6253366"/>
                  <a:pt x="5373489" y="6402408"/>
                </a:cubicBezTo>
                <a:cubicBezTo>
                  <a:pt x="5371924" y="6410357"/>
                  <a:pt x="5276557" y="6577417"/>
                  <a:pt x="5099999" y="6827527"/>
                </a:cubicBezTo>
                <a:lnTo>
                  <a:pt x="5078133" y="6857998"/>
                </a:lnTo>
                <a:lnTo>
                  <a:pt x="9179960" y="6857998"/>
                </a:lnTo>
                <a:lnTo>
                  <a:pt x="9179960" y="4323896"/>
                </a:lnTo>
                <a:close/>
                <a:moveTo>
                  <a:pt x="0" y="0"/>
                </a:moveTo>
                <a:lnTo>
                  <a:pt x="5872711" y="0"/>
                </a:lnTo>
                <a:lnTo>
                  <a:pt x="5885421" y="20207"/>
                </a:lnTo>
                <a:cubicBezTo>
                  <a:pt x="5896481" y="32882"/>
                  <a:pt x="5909484" y="42864"/>
                  <a:pt x="5925300" y="48911"/>
                </a:cubicBezTo>
                <a:cubicBezTo>
                  <a:pt x="5940498" y="54526"/>
                  <a:pt x="5945509" y="75042"/>
                  <a:pt x="5940039" y="101212"/>
                </a:cubicBezTo>
                <a:cubicBezTo>
                  <a:pt x="5921950" y="187894"/>
                  <a:pt x="5936667" y="254951"/>
                  <a:pt x="5969942" y="311282"/>
                </a:cubicBezTo>
                <a:cubicBezTo>
                  <a:pt x="5981709" y="330926"/>
                  <a:pt x="5977292" y="344422"/>
                  <a:pt x="5961238" y="357643"/>
                </a:cubicBezTo>
                <a:cubicBezTo>
                  <a:pt x="5942802" y="372223"/>
                  <a:pt x="5928461" y="393565"/>
                  <a:pt x="5917195" y="420369"/>
                </a:cubicBezTo>
                <a:cubicBezTo>
                  <a:pt x="5898701" y="463685"/>
                  <a:pt x="5889992" y="510050"/>
                  <a:pt x="5882753" y="556832"/>
                </a:cubicBezTo>
                <a:cubicBezTo>
                  <a:pt x="5871511" y="630206"/>
                  <a:pt x="5858246" y="700969"/>
                  <a:pt x="5814490" y="757416"/>
                </a:cubicBezTo>
                <a:cubicBezTo>
                  <a:pt x="5801465" y="774559"/>
                  <a:pt x="5791019" y="796511"/>
                  <a:pt x="5780064" y="817804"/>
                </a:cubicBezTo>
                <a:cubicBezTo>
                  <a:pt x="5783558" y="836359"/>
                  <a:pt x="5792196" y="849005"/>
                  <a:pt x="5808232" y="850533"/>
                </a:cubicBezTo>
                <a:cubicBezTo>
                  <a:pt x="5910296" y="860624"/>
                  <a:pt x="5905771" y="962632"/>
                  <a:pt x="5906473" y="1076571"/>
                </a:cubicBezTo>
                <a:cubicBezTo>
                  <a:pt x="5907545" y="1217584"/>
                  <a:pt x="5849973" y="1296799"/>
                  <a:pt x="5778623" y="1369280"/>
                </a:cubicBezTo>
                <a:cubicBezTo>
                  <a:pt x="5754207" y="1393852"/>
                  <a:pt x="5718605" y="1401742"/>
                  <a:pt x="5710841" y="1462628"/>
                </a:cubicBezTo>
                <a:cubicBezTo>
                  <a:pt x="5753463" y="1508141"/>
                  <a:pt x="5802053" y="1451295"/>
                  <a:pt x="5846774" y="1455933"/>
                </a:cubicBezTo>
                <a:cubicBezTo>
                  <a:pt x="5883727" y="1460129"/>
                  <a:pt x="5943609" y="1438568"/>
                  <a:pt x="5897329" y="1553073"/>
                </a:cubicBezTo>
                <a:cubicBezTo>
                  <a:pt x="5883856" y="1586627"/>
                  <a:pt x="5901366" y="1604100"/>
                  <a:pt x="5919735" y="1602736"/>
                </a:cubicBezTo>
                <a:cubicBezTo>
                  <a:pt x="6068526" y="1589022"/>
                  <a:pt x="6006837" y="1813624"/>
                  <a:pt x="6057874" y="1910648"/>
                </a:cubicBezTo>
                <a:cubicBezTo>
                  <a:pt x="6072264" y="1936644"/>
                  <a:pt x="6059978" y="1992417"/>
                  <a:pt x="6039719" y="2010547"/>
                </a:cubicBezTo>
                <a:cubicBezTo>
                  <a:pt x="5911143" y="2127229"/>
                  <a:pt x="5899692" y="2331836"/>
                  <a:pt x="5841713" y="2520599"/>
                </a:cubicBezTo>
                <a:cubicBezTo>
                  <a:pt x="5912636" y="2572423"/>
                  <a:pt x="5995799" y="2566926"/>
                  <a:pt x="6071734" y="2593468"/>
                </a:cubicBezTo>
                <a:cubicBezTo>
                  <a:pt x="6150607" y="2620843"/>
                  <a:pt x="6151703" y="2655507"/>
                  <a:pt x="6092050" y="2806646"/>
                </a:cubicBezTo>
                <a:cubicBezTo>
                  <a:pt x="6259331" y="2795420"/>
                  <a:pt x="6259331" y="2795420"/>
                  <a:pt x="6215122" y="3021197"/>
                </a:cubicBezTo>
                <a:cubicBezTo>
                  <a:pt x="6259035" y="3016573"/>
                  <a:pt x="6302431" y="3085300"/>
                  <a:pt x="6338100" y="3178087"/>
                </a:cubicBezTo>
                <a:lnTo>
                  <a:pt x="6343927" y="3194685"/>
                </a:lnTo>
                <a:lnTo>
                  <a:pt x="6343850" y="3201174"/>
                </a:lnTo>
                <a:cubicBezTo>
                  <a:pt x="6346866" y="3232770"/>
                  <a:pt x="6355995" y="3253323"/>
                  <a:pt x="6366375" y="3271251"/>
                </a:cubicBezTo>
                <a:lnTo>
                  <a:pt x="6369430" y="3276240"/>
                </a:lnTo>
                <a:lnTo>
                  <a:pt x="6392405" y="3360437"/>
                </a:lnTo>
                <a:lnTo>
                  <a:pt x="6397993" y="3390203"/>
                </a:lnTo>
                <a:lnTo>
                  <a:pt x="6394652" y="3402205"/>
                </a:lnTo>
                <a:cubicBezTo>
                  <a:pt x="6388505" y="3414621"/>
                  <a:pt x="6379344" y="3427747"/>
                  <a:pt x="6366662" y="3442044"/>
                </a:cubicBezTo>
                <a:cubicBezTo>
                  <a:pt x="6239481" y="3584662"/>
                  <a:pt x="6224938" y="3605480"/>
                  <a:pt x="6320915" y="3701547"/>
                </a:cubicBezTo>
                <a:lnTo>
                  <a:pt x="6364618" y="3743844"/>
                </a:lnTo>
                <a:lnTo>
                  <a:pt x="6370409" y="3754454"/>
                </a:lnTo>
                <a:lnTo>
                  <a:pt x="6373773" y="3768237"/>
                </a:lnTo>
                <a:cubicBezTo>
                  <a:pt x="6374277" y="3777528"/>
                  <a:pt x="6374207" y="3788146"/>
                  <a:pt x="6375298" y="3796540"/>
                </a:cubicBezTo>
                <a:cubicBezTo>
                  <a:pt x="6339717" y="3831045"/>
                  <a:pt x="6294642" y="3774365"/>
                  <a:pt x="6253487" y="3856948"/>
                </a:cubicBezTo>
                <a:lnTo>
                  <a:pt x="6385416" y="4014409"/>
                </a:lnTo>
                <a:lnTo>
                  <a:pt x="6374795" y="4038554"/>
                </a:lnTo>
                <a:cubicBezTo>
                  <a:pt x="6363579" y="4073249"/>
                  <a:pt x="6356895" y="4111559"/>
                  <a:pt x="6351015" y="4150489"/>
                </a:cubicBezTo>
                <a:lnTo>
                  <a:pt x="6340821" y="4212706"/>
                </a:lnTo>
                <a:lnTo>
                  <a:pt x="12191999" y="4212706"/>
                </a:lnTo>
                <a:lnTo>
                  <a:pt x="12191999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12191999" y="6858000"/>
                </a:lnTo>
                <a:lnTo>
                  <a:pt x="12191999" y="4323902"/>
                </a:lnTo>
                <a:lnTo>
                  <a:pt x="9307672" y="4323902"/>
                </a:lnTo>
                <a:lnTo>
                  <a:pt x="930767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defTabSz="457200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FBE2BF4-E6AA-503C-1923-7A2A8DC22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684" y="3111946"/>
            <a:ext cx="4888722" cy="71756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4000" b="1">
                <a:cs typeface="Calibri" panose="020F0502020204030204"/>
              </a:rPr>
              <a:t>Herramientas </a:t>
            </a:r>
            <a:r>
              <a:rPr lang="en-US" sz="4000" b="1" err="1">
                <a:cs typeface="Calibri" panose="020F0502020204030204"/>
              </a:rPr>
              <a:t>Usadas</a:t>
            </a:r>
            <a:endParaRPr lang="en-US" sz="4000" b="1">
              <a:cs typeface="Calibri" panose="020F0502020204030204"/>
            </a:endParaRPr>
          </a:p>
        </p:txBody>
      </p:sp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1031C5C8-10F5-4683-BB4E-79713F9DB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309" y="857463"/>
            <a:ext cx="4797354" cy="261455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0A39EF0-21B2-4361-8F12-C1C7E18FB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693" y="4820831"/>
            <a:ext cx="2513506" cy="1292889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79C964F-5C07-41EB-8DC7-1B051D921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768" y="4679318"/>
            <a:ext cx="2183079" cy="156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91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80A0-7C6B-4CC6-88BC-BF4AFA94A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>
                <a:ea typeface="+mj-lt"/>
                <a:cs typeface="+mj-lt"/>
              </a:rPr>
              <a:t>7. Hacer un back-up de la BD </a:t>
            </a:r>
            <a:r>
              <a:rPr lang="es-CO" err="1">
                <a:ea typeface="+mj-lt"/>
                <a:cs typeface="+mj-lt"/>
              </a:rPr>
              <a:t>challenge</a:t>
            </a:r>
            <a:r>
              <a:rPr lang="es-CO">
                <a:ea typeface="+mj-lt"/>
                <a:cs typeface="+mj-lt"/>
              </a:rPr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55B68-EFE2-4333-BAFD-5F5AF8318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03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BC0ED569-A369-4885-8DFF-4CD0C8E8C30F}"/>
              </a:ext>
            </a:extLst>
          </p:cNvPr>
          <p:cNvSpPr txBox="1"/>
          <p:nvPr/>
        </p:nvSpPr>
        <p:spPr>
          <a:xfrm>
            <a:off x="2724150" y="1657350"/>
            <a:ext cx="6753225" cy="35394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>
                <a:solidFill>
                  <a:schemeClr val="bg1"/>
                </a:solidFill>
                <a:latin typeface="Consolas"/>
                <a:cs typeface="Segoe UI"/>
              </a:rPr>
              <a:t>RMAN&gt; CONNECT TARGET; </a:t>
            </a:r>
            <a:r>
              <a:rPr lang="en-US" sz="3200">
                <a:solidFill>
                  <a:schemeClr val="bg1"/>
                </a:solidFill>
                <a:latin typeface="Consolas"/>
              </a:rPr>
              <a:t> </a:t>
            </a:r>
          </a:p>
          <a:p>
            <a:r>
              <a:rPr lang="es-CO" sz="3200">
                <a:solidFill>
                  <a:schemeClr val="bg1"/>
                </a:solidFill>
                <a:latin typeface="Consolas"/>
                <a:cs typeface="Segoe UI"/>
              </a:rPr>
              <a:t>RMAN&gt; SHUTDOWN IMMEDIATE; </a:t>
            </a:r>
            <a:r>
              <a:rPr lang="en-US" sz="3200">
                <a:solidFill>
                  <a:schemeClr val="bg1"/>
                </a:solidFill>
                <a:latin typeface="Consolas"/>
              </a:rPr>
              <a:t> </a:t>
            </a:r>
          </a:p>
          <a:p>
            <a:r>
              <a:rPr lang="es-CO" sz="3200">
                <a:solidFill>
                  <a:schemeClr val="bg1"/>
                </a:solidFill>
                <a:latin typeface="Consolas"/>
                <a:cs typeface="Segoe UI"/>
              </a:rPr>
              <a:t>RMAN&gt; STARTUP FORCE DBA; </a:t>
            </a:r>
            <a:r>
              <a:rPr lang="en-US" sz="3200">
                <a:solidFill>
                  <a:schemeClr val="bg1"/>
                </a:solidFill>
                <a:latin typeface="Consolas"/>
              </a:rPr>
              <a:t> </a:t>
            </a:r>
          </a:p>
          <a:p>
            <a:r>
              <a:rPr lang="es-CO" sz="3200">
                <a:solidFill>
                  <a:schemeClr val="bg1"/>
                </a:solidFill>
                <a:latin typeface="Consolas"/>
                <a:cs typeface="Segoe UI"/>
              </a:rPr>
              <a:t>RMAN&gt; SHUTDOWN IMMEDIATE; </a:t>
            </a:r>
            <a:r>
              <a:rPr lang="en-US" sz="3200">
                <a:solidFill>
                  <a:schemeClr val="bg1"/>
                </a:solidFill>
                <a:latin typeface="Consolas"/>
              </a:rPr>
              <a:t> </a:t>
            </a:r>
          </a:p>
          <a:p>
            <a:r>
              <a:rPr lang="es-CO" sz="3200">
                <a:solidFill>
                  <a:schemeClr val="bg1"/>
                </a:solidFill>
                <a:latin typeface="Consolas"/>
                <a:cs typeface="Segoe UI"/>
              </a:rPr>
              <a:t>RMAN&gt; STARTUP MOUNT; </a:t>
            </a:r>
            <a:r>
              <a:rPr lang="en-US" sz="3200">
                <a:solidFill>
                  <a:schemeClr val="bg1"/>
                </a:solidFill>
                <a:latin typeface="Consolas"/>
              </a:rPr>
              <a:t> </a:t>
            </a:r>
          </a:p>
          <a:p>
            <a:r>
              <a:rPr lang="es-CO" sz="3200">
                <a:solidFill>
                  <a:schemeClr val="bg1"/>
                </a:solidFill>
                <a:latin typeface="Consolas"/>
                <a:cs typeface="Segoe UI"/>
              </a:rPr>
              <a:t>RMAN&gt; BACKUP DATABASE; </a:t>
            </a:r>
            <a:r>
              <a:rPr lang="en-US" sz="3200">
                <a:solidFill>
                  <a:schemeClr val="bg1"/>
                </a:solidFill>
                <a:latin typeface="Consolas"/>
              </a:rPr>
              <a:t> </a:t>
            </a:r>
          </a:p>
          <a:p>
            <a:r>
              <a:rPr lang="es-CO" sz="3200">
                <a:solidFill>
                  <a:schemeClr val="bg1"/>
                </a:solidFill>
                <a:latin typeface="Consolas"/>
                <a:cs typeface="Segoe UI"/>
              </a:rPr>
              <a:t>RMAN&gt; ALTER DATABASE OPEN;</a:t>
            </a:r>
            <a:r>
              <a:rPr lang="en-US" sz="3200">
                <a:solidFill>
                  <a:srgbClr val="D8DEE9"/>
                </a:solidFill>
                <a:latin typeface="Consolas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958462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29942A02-CD31-42ED-BC14-6F5892544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236507"/>
            <a:ext cx="8201025" cy="638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556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80A0-7C6B-4CC6-88BC-BF4AFA94A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>
                <a:ea typeface="+mj-lt"/>
                <a:cs typeface="+mj-lt"/>
              </a:rPr>
              <a:t>8. Borrar la base de datos </a:t>
            </a:r>
            <a:r>
              <a:rPr lang="es-CO" err="1">
                <a:ea typeface="+mj-lt"/>
                <a:cs typeface="+mj-lt"/>
              </a:rPr>
              <a:t>challenge</a:t>
            </a:r>
            <a:r>
              <a:rPr lang="es-CO">
                <a:ea typeface="+mj-lt"/>
                <a:cs typeface="+mj-lt"/>
              </a:rPr>
              <a:t> y recuperarla desde el back-up.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55B68-EFE2-4333-BAFD-5F5AF8318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810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E1B70-93F6-4B00-AA28-346A72CF3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Borrar</a:t>
            </a:r>
            <a:r>
              <a:rPr lang="en-US">
                <a:cs typeface="Calibri Light"/>
              </a:rPr>
              <a:t> la base de </a:t>
            </a:r>
            <a:r>
              <a:rPr lang="en-US" err="1">
                <a:cs typeface="Calibri Light"/>
              </a:rPr>
              <a:t>datos</a:t>
            </a:r>
            <a:endParaRPr lang="en-US" err="1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A5904BA-8AB7-4FAC-9690-F3B720B84C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6173" y="1581944"/>
            <a:ext cx="7562458" cy="241178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19A8E1-1C26-47A0-8BF1-9CC89772C17A}"/>
              </a:ext>
            </a:extLst>
          </p:cNvPr>
          <p:cNvSpPr txBox="1"/>
          <p:nvPr/>
        </p:nvSpPr>
        <p:spPr>
          <a:xfrm>
            <a:off x="3430043" y="4150291"/>
            <a:ext cx="5342351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CO" sz="1600">
                <a:solidFill>
                  <a:srgbClr val="81A1C1"/>
                </a:solidFill>
                <a:latin typeface="Consolas"/>
              </a:rPr>
              <a:t>DROP</a:t>
            </a:r>
            <a:r>
              <a:rPr lang="es-CO" sz="1600">
                <a:solidFill>
                  <a:srgbClr val="D8DEE9"/>
                </a:solidFill>
                <a:latin typeface="Consolas"/>
              </a:rPr>
              <a:t> TABLESPACE </a:t>
            </a:r>
            <a:r>
              <a:rPr lang="es-CO" sz="1600" err="1">
                <a:solidFill>
                  <a:srgbClr val="D8DEE9"/>
                </a:solidFill>
                <a:latin typeface="Consolas"/>
              </a:rPr>
              <a:t>challenge</a:t>
            </a:r>
            <a:r>
              <a:rPr lang="es-CO" sz="1600">
                <a:solidFill>
                  <a:srgbClr val="D8DEE9"/>
                </a:solidFill>
                <a:latin typeface="Consolas"/>
              </a:rPr>
              <a:t> INCLUDING CONTENTS;</a:t>
            </a:r>
            <a:r>
              <a:rPr lang="en-US" sz="1050">
                <a:solidFill>
                  <a:srgbClr val="D8DEE9"/>
                </a:solidFill>
                <a:latin typeface="Consolas"/>
              </a:rPr>
              <a:t> </a:t>
            </a:r>
            <a:endParaRPr lang="en-US"/>
          </a:p>
        </p:txBody>
      </p:sp>
      <p:pic>
        <p:nvPicPr>
          <p:cNvPr id="6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0B37E245-494C-4669-8246-A93DDCF38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0153" y="4597529"/>
            <a:ext cx="7899747" cy="22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005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E1B70-93F6-4B00-AA28-346A72CF3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Recuperar</a:t>
            </a:r>
            <a:r>
              <a:rPr lang="en-US">
                <a:cs typeface="Calibri Light"/>
              </a:rPr>
              <a:t> la base de </a:t>
            </a:r>
            <a:r>
              <a:rPr lang="en-US" err="1">
                <a:cs typeface="Calibri Light"/>
              </a:rPr>
              <a:t>datos</a:t>
            </a:r>
            <a:endParaRPr lang="en-US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02D091-37B5-4B93-9DB9-B49F5CB1482E}"/>
              </a:ext>
            </a:extLst>
          </p:cNvPr>
          <p:cNvSpPr txBox="1"/>
          <p:nvPr/>
        </p:nvSpPr>
        <p:spPr>
          <a:xfrm>
            <a:off x="647700" y="2600325"/>
            <a:ext cx="10887075" cy="24622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CO" sz="1400">
                <a:solidFill>
                  <a:schemeClr val="bg1"/>
                </a:solidFill>
                <a:latin typeface="Consolas"/>
                <a:cs typeface="Segoe UI"/>
              </a:rPr>
              <a:t>RMAN&gt; CONNECT TARGET;  </a:t>
            </a:r>
            <a:r>
              <a:rPr lang="en-US" sz="1400">
                <a:solidFill>
                  <a:schemeClr val="bg1"/>
                </a:solidFill>
                <a:latin typeface="Consolas"/>
              </a:rPr>
              <a:t> </a:t>
            </a:r>
          </a:p>
          <a:p>
            <a:r>
              <a:rPr lang="es-CO" sz="1400">
                <a:solidFill>
                  <a:schemeClr val="bg1"/>
                </a:solidFill>
                <a:latin typeface="Consolas"/>
                <a:cs typeface="Segoe UI"/>
              </a:rPr>
              <a:t>RMAN&gt; SHUTDOWN ABORT; </a:t>
            </a:r>
            <a:r>
              <a:rPr lang="en-US" sz="1400">
                <a:solidFill>
                  <a:schemeClr val="bg1"/>
                </a:solidFill>
                <a:latin typeface="Consolas"/>
              </a:rPr>
              <a:t> </a:t>
            </a:r>
            <a:endParaRPr lang="en-US" sz="1400">
              <a:solidFill>
                <a:schemeClr val="bg1"/>
              </a:solidFill>
              <a:cs typeface="Calibri"/>
            </a:endParaRPr>
          </a:p>
          <a:p>
            <a:r>
              <a:rPr lang="es-CO" sz="1400">
                <a:solidFill>
                  <a:schemeClr val="bg1"/>
                </a:solidFill>
                <a:latin typeface="Consolas"/>
                <a:cs typeface="Segoe UI"/>
              </a:rPr>
              <a:t>RMAN&gt; STARTUP NOMOUNT; </a:t>
            </a:r>
            <a:r>
              <a:rPr lang="en-US" sz="1400">
                <a:solidFill>
                  <a:schemeClr val="bg1"/>
                </a:solidFill>
                <a:latin typeface="Consolas"/>
              </a:rPr>
              <a:t> </a:t>
            </a:r>
            <a:endParaRPr lang="en-US" sz="1400">
              <a:solidFill>
                <a:schemeClr val="bg1"/>
              </a:solidFill>
              <a:cs typeface="Calibri"/>
            </a:endParaRPr>
          </a:p>
          <a:p>
            <a:r>
              <a:rPr lang="es-CO" sz="1400">
                <a:solidFill>
                  <a:schemeClr val="bg1"/>
                </a:solidFill>
                <a:latin typeface="Consolas"/>
                <a:cs typeface="Segoe UI"/>
              </a:rPr>
              <a:t>RMAN&gt; RESTORE CONTROLFILE FROM 'C:\app\</a:t>
            </a:r>
            <a:r>
              <a:rPr lang="es-CO" sz="1400" err="1">
                <a:solidFill>
                  <a:schemeClr val="bg1"/>
                </a:solidFill>
                <a:latin typeface="Consolas"/>
                <a:cs typeface="Segoe UI"/>
              </a:rPr>
              <a:t>JuSuarez</a:t>
            </a:r>
            <a:r>
              <a:rPr lang="es-CO" sz="1400">
                <a:solidFill>
                  <a:schemeClr val="bg1"/>
                </a:solidFill>
                <a:latin typeface="Consolas"/>
                <a:cs typeface="Segoe UI"/>
              </a:rPr>
              <a:t>\</a:t>
            </a:r>
            <a:r>
              <a:rPr lang="es-CO" sz="1400" err="1">
                <a:solidFill>
                  <a:schemeClr val="bg1"/>
                </a:solidFill>
                <a:latin typeface="Consolas"/>
                <a:cs typeface="Segoe UI"/>
              </a:rPr>
              <a:t>product</a:t>
            </a:r>
            <a:r>
              <a:rPr lang="es-CO" sz="1400">
                <a:solidFill>
                  <a:schemeClr val="bg1"/>
                </a:solidFill>
                <a:latin typeface="Consolas"/>
                <a:cs typeface="Segoe UI"/>
              </a:rPr>
              <a:t>\21c\</a:t>
            </a:r>
            <a:r>
              <a:rPr lang="es-CO" sz="1400" err="1">
                <a:solidFill>
                  <a:schemeClr val="bg1"/>
                </a:solidFill>
                <a:latin typeface="Consolas"/>
                <a:cs typeface="Segoe UI"/>
              </a:rPr>
              <a:t>dbhomeXE</a:t>
            </a:r>
            <a:r>
              <a:rPr lang="es-CO" sz="1400">
                <a:solidFill>
                  <a:schemeClr val="bg1"/>
                </a:solidFill>
                <a:latin typeface="Consolas"/>
                <a:cs typeface="Segoe UI"/>
              </a:rPr>
              <a:t>\</a:t>
            </a:r>
            <a:r>
              <a:rPr lang="es-CO" sz="1400" err="1">
                <a:solidFill>
                  <a:schemeClr val="bg1"/>
                </a:solidFill>
                <a:latin typeface="Consolas"/>
                <a:cs typeface="Segoe UI"/>
              </a:rPr>
              <a:t>database</a:t>
            </a:r>
            <a:r>
              <a:rPr lang="es-CO" sz="1400">
                <a:solidFill>
                  <a:schemeClr val="bg1"/>
                </a:solidFill>
                <a:latin typeface="Consolas"/>
                <a:cs typeface="Segoe UI"/>
              </a:rPr>
              <a:t>\C-2979382357-20220302-03'; </a:t>
            </a:r>
            <a:r>
              <a:rPr lang="en-US" sz="1400">
                <a:solidFill>
                  <a:schemeClr val="bg1"/>
                </a:solidFill>
                <a:latin typeface="Consolas"/>
              </a:rPr>
              <a:t> </a:t>
            </a:r>
            <a:endParaRPr lang="en-US" sz="1400">
              <a:solidFill>
                <a:schemeClr val="bg1"/>
              </a:solidFill>
              <a:cs typeface="Calibri"/>
            </a:endParaRPr>
          </a:p>
          <a:p>
            <a:r>
              <a:rPr lang="es-CO" sz="1400">
                <a:solidFill>
                  <a:schemeClr val="bg1"/>
                </a:solidFill>
                <a:latin typeface="Consolas"/>
                <a:cs typeface="Segoe UI"/>
              </a:rPr>
              <a:t>RMAN&gt; ALTER DATABASE MOUNT; </a:t>
            </a:r>
            <a:r>
              <a:rPr lang="en-US" sz="1400">
                <a:solidFill>
                  <a:schemeClr val="bg1"/>
                </a:solidFill>
                <a:latin typeface="Consolas"/>
              </a:rPr>
              <a:t> </a:t>
            </a:r>
            <a:endParaRPr lang="en-US" sz="1400">
              <a:solidFill>
                <a:schemeClr val="bg1"/>
              </a:solidFill>
              <a:cs typeface="Calibri"/>
            </a:endParaRPr>
          </a:p>
          <a:p>
            <a:r>
              <a:rPr lang="es-CO" sz="1400">
                <a:solidFill>
                  <a:schemeClr val="bg1"/>
                </a:solidFill>
                <a:latin typeface="Consolas"/>
                <a:cs typeface="Segoe UI"/>
              </a:rPr>
              <a:t>RMAN&gt; RUN { </a:t>
            </a:r>
            <a:r>
              <a:rPr lang="en-US" sz="1400">
                <a:solidFill>
                  <a:schemeClr val="bg1"/>
                </a:solidFill>
                <a:latin typeface="Consolas"/>
              </a:rPr>
              <a:t> </a:t>
            </a:r>
            <a:endParaRPr lang="en-US" sz="1400">
              <a:solidFill>
                <a:schemeClr val="bg1"/>
              </a:solidFill>
              <a:cs typeface="Calibri"/>
            </a:endParaRPr>
          </a:p>
          <a:p>
            <a:r>
              <a:rPr lang="es-CO" sz="1400">
                <a:solidFill>
                  <a:schemeClr val="bg1"/>
                </a:solidFill>
                <a:latin typeface="Consolas"/>
                <a:cs typeface="Segoe UI"/>
              </a:rPr>
              <a:t>    SET UNTIL TIME "</a:t>
            </a:r>
            <a:r>
              <a:rPr lang="es-CO" sz="1400" err="1">
                <a:solidFill>
                  <a:schemeClr val="bg1"/>
                </a:solidFill>
                <a:latin typeface="Consolas"/>
                <a:cs typeface="Segoe UI"/>
              </a:rPr>
              <a:t>to_date</a:t>
            </a:r>
            <a:r>
              <a:rPr lang="es-CO" sz="1400">
                <a:solidFill>
                  <a:schemeClr val="bg1"/>
                </a:solidFill>
                <a:latin typeface="Consolas"/>
                <a:cs typeface="Segoe UI"/>
              </a:rPr>
              <a:t>('02-MAR-2022 12:33:00','DD-MON-YYYY HH24:Mi:SS')";</a:t>
            </a:r>
            <a:r>
              <a:rPr lang="en-US" sz="1400">
                <a:solidFill>
                  <a:schemeClr val="bg1"/>
                </a:solidFill>
                <a:latin typeface="Consolas"/>
              </a:rPr>
              <a:t> </a:t>
            </a:r>
          </a:p>
          <a:p>
            <a:r>
              <a:rPr lang="es-CO" sz="1400">
                <a:solidFill>
                  <a:schemeClr val="bg1"/>
                </a:solidFill>
                <a:latin typeface="Consolas"/>
                <a:cs typeface="Segoe UI"/>
              </a:rPr>
              <a:t>    RESTORE DATABASE; </a:t>
            </a:r>
            <a:r>
              <a:rPr lang="en-US" sz="1400">
                <a:solidFill>
                  <a:schemeClr val="bg1"/>
                </a:solidFill>
                <a:latin typeface="Consolas"/>
              </a:rPr>
              <a:t> </a:t>
            </a:r>
          </a:p>
          <a:p>
            <a:r>
              <a:rPr lang="es-CO" sz="1400">
                <a:solidFill>
                  <a:schemeClr val="bg1"/>
                </a:solidFill>
                <a:latin typeface="Consolas"/>
                <a:cs typeface="Segoe UI"/>
              </a:rPr>
              <a:t>    RECOVER DATABASE; </a:t>
            </a:r>
            <a:r>
              <a:rPr lang="en-US" sz="1400">
                <a:solidFill>
                  <a:schemeClr val="bg1"/>
                </a:solidFill>
                <a:latin typeface="Consolas"/>
              </a:rPr>
              <a:t> </a:t>
            </a:r>
          </a:p>
          <a:p>
            <a:r>
              <a:rPr lang="es-CO" sz="1400">
                <a:solidFill>
                  <a:schemeClr val="bg1"/>
                </a:solidFill>
                <a:latin typeface="Consolas"/>
                <a:cs typeface="Segoe UI"/>
              </a:rPr>
              <a:t>} </a:t>
            </a:r>
            <a:r>
              <a:rPr lang="en-US" sz="1400">
                <a:solidFill>
                  <a:schemeClr val="bg1"/>
                </a:solidFill>
                <a:latin typeface="Consolas"/>
              </a:rPr>
              <a:t> </a:t>
            </a:r>
          </a:p>
          <a:p>
            <a:r>
              <a:rPr lang="es-CO" sz="1400">
                <a:solidFill>
                  <a:schemeClr val="bg1"/>
                </a:solidFill>
                <a:latin typeface="Consolas"/>
                <a:cs typeface="Segoe UI"/>
              </a:rPr>
              <a:t>RMAN&gt; ALTER DATABASE OPEN RESETLOGS;</a:t>
            </a:r>
            <a:r>
              <a:rPr lang="en-US" sz="1400">
                <a:solidFill>
                  <a:schemeClr val="bg1"/>
                </a:solidFill>
                <a:latin typeface="Consolas"/>
              </a:rPr>
              <a:t> </a:t>
            </a:r>
            <a:endParaRPr 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7708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A8DAA2FC-1817-4621-AA50-089597547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82" y="2234369"/>
            <a:ext cx="10887075" cy="238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767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5C3A5B1D-B94B-452F-9668-E25C38122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40885"/>
            <a:ext cx="7467600" cy="658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8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E1B70-93F6-4B00-AA28-346A72CF3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Comprobar</a:t>
            </a:r>
            <a:r>
              <a:rPr lang="en-US">
                <a:cs typeface="Calibri Light"/>
              </a:rPr>
              <a:t> que se </a:t>
            </a:r>
            <a:r>
              <a:rPr lang="en-US" err="1">
                <a:cs typeface="Calibri Light"/>
              </a:rPr>
              <a:t>recuperó</a:t>
            </a:r>
            <a:r>
              <a:rPr lang="en-US">
                <a:cs typeface="Calibri Light"/>
              </a:rPr>
              <a:t> la base de </a:t>
            </a:r>
            <a:r>
              <a:rPr lang="en-US" err="1">
                <a:cs typeface="Calibri Light"/>
              </a:rPr>
              <a:t>datos</a:t>
            </a:r>
          </a:p>
        </p:txBody>
      </p:sp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527770A-58FD-4BD2-890B-548F09896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97" y="1926580"/>
            <a:ext cx="9288049" cy="299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076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80A0-7C6B-4CC6-88BC-BF4AFA94A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>
                <a:ea typeface="+mj-lt"/>
                <a:cs typeface="+mj-lt"/>
              </a:rPr>
              <a:t>9. Borrar una tabla </a:t>
            </a:r>
            <a:r>
              <a:rPr lang="es-CO" err="1">
                <a:ea typeface="+mj-lt"/>
                <a:cs typeface="+mj-lt"/>
              </a:rPr>
              <a:t>challenge</a:t>
            </a:r>
            <a:r>
              <a:rPr lang="es-CO">
                <a:ea typeface="+mj-lt"/>
                <a:cs typeface="+mj-lt"/>
              </a:rPr>
              <a:t> y recuperarla desde el back-up.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55B68-EFE2-4333-BAFD-5F5AF8318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292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80A0-7C6B-4CC6-88BC-BF4AFA94A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>
                <a:ea typeface="+mj-lt"/>
                <a:cs typeface="+mj-lt"/>
              </a:rPr>
              <a:t>1. Crear una base de datos </a:t>
            </a:r>
            <a:r>
              <a:rPr lang="es-CO" err="1">
                <a:ea typeface="+mj-lt"/>
                <a:cs typeface="+mj-lt"/>
              </a:rPr>
              <a:t>challenge</a:t>
            </a:r>
            <a:r>
              <a:rPr lang="es-CO">
                <a:ea typeface="+mj-lt"/>
                <a:cs typeface="+mj-lt"/>
              </a:rPr>
              <a:t>.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55B68-EFE2-4333-BAFD-5F5AF8318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22822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E1B70-93F6-4B00-AA28-346A72CF3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Borrar</a:t>
            </a:r>
            <a:r>
              <a:rPr lang="en-US">
                <a:cs typeface="Calibri Light"/>
              </a:rPr>
              <a:t> la </a:t>
            </a:r>
            <a:r>
              <a:rPr lang="en-US" err="1">
                <a:cs typeface="Calibri Light"/>
              </a:rPr>
              <a:t>tabla</a:t>
            </a:r>
            <a:r>
              <a:rPr lang="en-US">
                <a:cs typeface="Calibri Light"/>
              </a:rPr>
              <a:t> challenge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19A8E1-1C26-47A0-8BF1-9CC89772C17A}"/>
              </a:ext>
            </a:extLst>
          </p:cNvPr>
          <p:cNvSpPr txBox="1"/>
          <p:nvPr/>
        </p:nvSpPr>
        <p:spPr>
          <a:xfrm>
            <a:off x="3430043" y="4077223"/>
            <a:ext cx="5342351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CO" sz="1600">
                <a:solidFill>
                  <a:srgbClr val="81A1C1"/>
                </a:solidFill>
                <a:latin typeface="Consolas"/>
              </a:rPr>
              <a:t>DROP</a:t>
            </a:r>
            <a:r>
              <a:rPr lang="es-CO" sz="1600">
                <a:solidFill>
                  <a:srgbClr val="D8DEE9"/>
                </a:solidFill>
                <a:latin typeface="Consolas"/>
              </a:rPr>
              <a:t> </a:t>
            </a:r>
            <a:r>
              <a:rPr lang="es-CO" sz="1600">
                <a:solidFill>
                  <a:srgbClr val="81A1C1"/>
                </a:solidFill>
                <a:latin typeface="Consolas"/>
              </a:rPr>
              <a:t>TABLE</a:t>
            </a:r>
            <a:r>
              <a:rPr lang="es-CO" sz="1600">
                <a:solidFill>
                  <a:srgbClr val="D8DEE9"/>
                </a:solidFill>
                <a:latin typeface="Consolas"/>
              </a:rPr>
              <a:t> </a:t>
            </a:r>
            <a:r>
              <a:rPr lang="es-CO" sz="1600" err="1">
                <a:solidFill>
                  <a:srgbClr val="D8DEE9"/>
                </a:solidFill>
                <a:latin typeface="Consolas"/>
              </a:rPr>
              <a:t>challenge.challenge</a:t>
            </a:r>
            <a:r>
              <a:rPr lang="es-CO" sz="1600">
                <a:solidFill>
                  <a:srgbClr val="D8DEE9"/>
                </a:solidFill>
                <a:latin typeface="Consolas"/>
              </a:rPr>
              <a:t>;</a:t>
            </a:r>
            <a:r>
              <a:rPr lang="en-US" sz="1600">
                <a:solidFill>
                  <a:srgbClr val="D8DEE9"/>
                </a:solidFill>
                <a:latin typeface="Consolas"/>
              </a:rPr>
              <a:t>  </a:t>
            </a:r>
            <a:endParaRPr lang="en-US" sz="1600">
              <a:cs typeface="Calibri"/>
            </a:endParaRPr>
          </a:p>
        </p:txBody>
      </p:sp>
      <p:pic>
        <p:nvPicPr>
          <p:cNvPr id="3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727D73F-2B13-4140-AE2C-194B11B42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0" y="1552287"/>
            <a:ext cx="7905750" cy="2534226"/>
          </a:xfrm>
          <a:prstGeom prst="rect">
            <a:avLst/>
          </a:prstGeom>
        </p:spPr>
      </p:pic>
      <p:pic>
        <p:nvPicPr>
          <p:cNvPr id="10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5B58F85-B275-4878-AD42-E475BFDE0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0" y="4416282"/>
            <a:ext cx="8400789" cy="240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672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E1B70-93F6-4B00-AA28-346A72CF3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Recuperar</a:t>
            </a:r>
            <a:r>
              <a:rPr lang="en-US">
                <a:cs typeface="Calibri Light"/>
              </a:rPr>
              <a:t> la </a:t>
            </a:r>
            <a:r>
              <a:rPr lang="en-US" err="1">
                <a:cs typeface="Calibri Light"/>
              </a:rPr>
              <a:t>tabla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02D091-37B5-4B93-9DB9-B49F5CB1482E}"/>
              </a:ext>
            </a:extLst>
          </p:cNvPr>
          <p:cNvSpPr txBox="1"/>
          <p:nvPr/>
        </p:nvSpPr>
        <p:spPr>
          <a:xfrm>
            <a:off x="2276475" y="1905000"/>
            <a:ext cx="7639050" cy="304698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CO" sz="3200">
                <a:solidFill>
                  <a:schemeClr val="bg1"/>
                </a:solidFill>
                <a:latin typeface="Consolas"/>
                <a:ea typeface="+mn-lt"/>
                <a:cs typeface="Segoe UI"/>
              </a:rPr>
              <a:t>RMAN&gt; C</a:t>
            </a:r>
            <a:r>
              <a:rPr lang="es-CO" sz="3200">
                <a:solidFill>
                  <a:schemeClr val="bg1"/>
                </a:solidFill>
                <a:ea typeface="+mn-lt"/>
                <a:cs typeface="+mn-lt"/>
              </a:rPr>
              <a:t>ONNECT TARGET; </a:t>
            </a:r>
            <a:endParaRPr lang="en-US" sz="320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s-CO" sz="32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RMAN&gt; </a:t>
            </a:r>
            <a:r>
              <a:rPr lang="es-CO" sz="3200">
                <a:solidFill>
                  <a:schemeClr val="bg1"/>
                </a:solidFill>
                <a:ea typeface="+mn-lt"/>
                <a:cs typeface="+mn-lt"/>
              </a:rPr>
              <a:t>SHUTDOWN ABORT; </a:t>
            </a:r>
            <a:endParaRPr lang="en-US" sz="320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s-CO" sz="32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RMAN&gt; </a:t>
            </a:r>
            <a:r>
              <a:rPr lang="es-CO" sz="3200">
                <a:solidFill>
                  <a:schemeClr val="bg1"/>
                </a:solidFill>
                <a:ea typeface="+mn-lt"/>
                <a:cs typeface="+mn-lt"/>
              </a:rPr>
              <a:t>STARTUP FORCE MOUNT; </a:t>
            </a:r>
            <a:endParaRPr lang="en-US" sz="320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s-CO" sz="32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RMAN&gt; </a:t>
            </a:r>
            <a:r>
              <a:rPr lang="es-CO" sz="3200">
                <a:solidFill>
                  <a:schemeClr val="bg1"/>
                </a:solidFill>
                <a:ea typeface="+mn-lt"/>
                <a:cs typeface="+mn-lt"/>
              </a:rPr>
              <a:t>RESTORE DATABASE; </a:t>
            </a:r>
            <a:endParaRPr lang="en-US" sz="320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s-CO" sz="32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RMAN&gt; </a:t>
            </a:r>
            <a:r>
              <a:rPr lang="es-CO" sz="3200">
                <a:solidFill>
                  <a:schemeClr val="bg1"/>
                </a:solidFill>
                <a:ea typeface="+mn-lt"/>
                <a:cs typeface="+mn-lt"/>
              </a:rPr>
              <a:t>RECOVER DATABASE; </a:t>
            </a:r>
            <a:endParaRPr lang="en-US" sz="320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s-CO" sz="32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RMAN&gt; </a:t>
            </a:r>
            <a:r>
              <a:rPr lang="es-CO" sz="3200">
                <a:solidFill>
                  <a:schemeClr val="bg1"/>
                </a:solidFill>
                <a:ea typeface="+mn-lt"/>
                <a:cs typeface="+mn-lt"/>
              </a:rPr>
              <a:t>ALTER DATABASE OPEN RESETLOGS;</a:t>
            </a:r>
            <a:endParaRPr lang="en-US" sz="320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47255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7A125151-A533-45EB-A848-D6AE41F01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719" y="181053"/>
            <a:ext cx="7993692" cy="648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899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E1B70-93F6-4B00-AA28-346A72CF3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Comprobar</a:t>
            </a:r>
            <a:r>
              <a:rPr lang="en-US">
                <a:cs typeface="Calibri Light"/>
              </a:rPr>
              <a:t> que se </a:t>
            </a:r>
            <a:r>
              <a:rPr lang="en-US" err="1">
                <a:cs typeface="Calibri Light"/>
              </a:rPr>
              <a:t>recuperó</a:t>
            </a:r>
            <a:r>
              <a:rPr lang="en-US">
                <a:cs typeface="Calibri Light"/>
              </a:rPr>
              <a:t> la </a:t>
            </a:r>
            <a:r>
              <a:rPr lang="en-US" err="1">
                <a:cs typeface="Calibri Light"/>
              </a:rPr>
              <a:t>tabla</a:t>
            </a:r>
          </a:p>
        </p:txBody>
      </p:sp>
      <p:pic>
        <p:nvPicPr>
          <p:cNvPr id="3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0A99DE3C-32A1-483F-8EA6-6411EA021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828" y="2042932"/>
            <a:ext cx="9131473" cy="27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7879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80A0-7C6B-4CC6-88BC-BF4AFA94A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>
                <a:ea typeface="+mj-lt"/>
                <a:cs typeface="+mj-lt"/>
              </a:rPr>
              <a:t>10. Alterar la tabla </a:t>
            </a:r>
            <a:r>
              <a:rPr lang="es-CO" err="1">
                <a:ea typeface="+mj-lt"/>
                <a:cs typeface="+mj-lt"/>
              </a:rPr>
              <a:t>challenge</a:t>
            </a:r>
            <a:r>
              <a:rPr lang="es-CO">
                <a:ea typeface="+mj-lt"/>
                <a:cs typeface="+mj-lt"/>
              </a:rPr>
              <a:t> y adicionar un campo numérico denominado </a:t>
            </a:r>
            <a:r>
              <a:rPr lang="es-CO" err="1">
                <a:ea typeface="+mj-lt"/>
                <a:cs typeface="+mj-lt"/>
              </a:rPr>
              <a:t>trgr</a:t>
            </a:r>
            <a:r>
              <a:rPr lang="es-CO">
                <a:ea typeface="+mj-lt"/>
                <a:cs typeface="+mj-lt"/>
              </a:rPr>
              <a:t>.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55B68-EFE2-4333-BAFD-5F5AF8318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4697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5084E7-72E4-4943-91DE-8DEB6A68EAD8}"/>
              </a:ext>
            </a:extLst>
          </p:cNvPr>
          <p:cNvSpPr txBox="1"/>
          <p:nvPr/>
        </p:nvSpPr>
        <p:spPr>
          <a:xfrm>
            <a:off x="1276350" y="2790825"/>
            <a:ext cx="9639300" cy="1077218"/>
          </a:xfrm>
          <a:prstGeom prst="rect">
            <a:avLst/>
          </a:prstGeom>
          <a:solidFill>
            <a:srgbClr val="2E344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CO" sz="32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ALTER</a:t>
            </a:r>
            <a:r>
              <a:rPr lang="es-CO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s-CO" sz="32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TABLE</a:t>
            </a:r>
            <a:r>
              <a:rPr lang="es-CO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s-CO" sz="3200" err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challenge.challenge</a:t>
            </a:r>
            <a:r>
              <a:rPr lang="en-US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endParaRPr lang="en-US" sz="3200">
              <a:ea typeface="+mn-lt"/>
              <a:cs typeface="+mn-lt"/>
            </a:endParaRPr>
          </a:p>
          <a:p>
            <a:r>
              <a:rPr lang="es-CO" sz="32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ADD</a:t>
            </a:r>
            <a:r>
              <a:rPr lang="es-CO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s-CO" sz="3200" err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trgr</a:t>
            </a:r>
            <a:r>
              <a:rPr lang="es-CO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s-CO" sz="32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NUMBER</a:t>
            </a:r>
            <a:r>
              <a:rPr lang="es-CO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s-CO" sz="32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DEFAULT</a:t>
            </a:r>
            <a:r>
              <a:rPr lang="es-CO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s-CO" sz="3200">
                <a:solidFill>
                  <a:srgbClr val="B48EAD"/>
                </a:solidFill>
                <a:latin typeface="Consolas"/>
                <a:ea typeface="+mn-lt"/>
                <a:cs typeface="Segoe UI"/>
              </a:rPr>
              <a:t>0</a:t>
            </a:r>
            <a:r>
              <a:rPr lang="es-CO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s-CO" sz="32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NOT</a:t>
            </a:r>
            <a:r>
              <a:rPr lang="es-CO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s-CO" sz="32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NULL</a:t>
            </a:r>
            <a:r>
              <a:rPr lang="es-CO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;</a:t>
            </a:r>
            <a:r>
              <a:rPr lang="en-US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</a:t>
            </a:r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C3ABF8-CE09-4C97-BBAE-B1CE434BE433}"/>
              </a:ext>
            </a:extLst>
          </p:cNvPr>
          <p:cNvSpPr txBox="1"/>
          <p:nvPr/>
        </p:nvSpPr>
        <p:spPr>
          <a:xfrm>
            <a:off x="4724400" y="3200400"/>
            <a:ext cx="2743200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050">
              <a:solidFill>
                <a:srgbClr val="D8DEE9"/>
              </a:solidFill>
              <a:latin typeface="Consola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F518B9-C880-431A-9DC0-DB614667DA08}"/>
              </a:ext>
            </a:extLst>
          </p:cNvPr>
          <p:cNvSpPr txBox="1"/>
          <p:nvPr/>
        </p:nvSpPr>
        <p:spPr>
          <a:xfrm>
            <a:off x="4724400" y="3200400"/>
            <a:ext cx="2743200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050">
              <a:solidFill>
                <a:srgbClr val="616E88"/>
              </a:solidFill>
              <a:latin typeface="Consolas"/>
            </a:endParaRPr>
          </a:p>
        </p:txBody>
      </p:sp>
      <p:pic>
        <p:nvPicPr>
          <p:cNvPr id="5" name="Picture 5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4766885F-E109-4C69-BA4C-860811C46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181" y="4000265"/>
            <a:ext cx="3374231" cy="123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784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80A0-7C6B-4CC6-88BC-BF4AFA94A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>
                <a:ea typeface="+mj-lt"/>
                <a:cs typeface="+mj-lt"/>
              </a:rPr>
              <a:t>11. Actualizar el campo </a:t>
            </a:r>
            <a:r>
              <a:rPr lang="es-CO" err="1">
                <a:ea typeface="+mj-lt"/>
                <a:cs typeface="+mj-lt"/>
              </a:rPr>
              <a:t>trgr</a:t>
            </a:r>
            <a:r>
              <a:rPr lang="es-CO">
                <a:ea typeface="+mj-lt"/>
                <a:cs typeface="+mj-lt"/>
              </a:rPr>
              <a:t> con el valor de </a:t>
            </a:r>
            <a:r>
              <a:rPr lang="es-CO" err="1">
                <a:ea typeface="+mj-lt"/>
                <a:cs typeface="+mj-lt"/>
              </a:rPr>
              <a:t>seq</a:t>
            </a:r>
            <a:r>
              <a:rPr lang="es-CO">
                <a:ea typeface="+mj-lt"/>
                <a:cs typeface="+mj-lt"/>
              </a:rPr>
              <a:t> incrementando este valor en 100.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55B68-EFE2-4333-BAFD-5F5AF8318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897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5084E7-72E4-4943-91DE-8DEB6A68EAD8}"/>
              </a:ext>
            </a:extLst>
          </p:cNvPr>
          <p:cNvSpPr txBox="1"/>
          <p:nvPr/>
        </p:nvSpPr>
        <p:spPr>
          <a:xfrm>
            <a:off x="1704975" y="638175"/>
            <a:ext cx="8782050" cy="5570756"/>
          </a:xfrm>
          <a:prstGeom prst="rect">
            <a:avLst/>
          </a:prstGeom>
          <a:solidFill>
            <a:srgbClr val="2E344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CO" sz="20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CREATE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s-CO" sz="20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OR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s-CO" sz="2000">
                <a:solidFill>
                  <a:srgbClr val="88C0D0"/>
                </a:solidFill>
                <a:latin typeface="Consolas"/>
                <a:ea typeface="+mn-lt"/>
                <a:cs typeface="Segoe UI"/>
              </a:rPr>
              <a:t>REPLACE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TRIGGER </a:t>
            </a:r>
            <a:r>
              <a:rPr lang="es-CO" sz="2000" err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update_trgr</a:t>
            </a:r>
            <a:r>
              <a:rPr lang="en-US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endParaRPr lang="en-US" sz="2000">
              <a:ea typeface="+mn-lt"/>
              <a:cs typeface="+mn-lt"/>
            </a:endParaRPr>
          </a:p>
          <a:p>
            <a:r>
              <a:rPr lang="es-CO" sz="20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AFTER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s-CO" sz="20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INSERT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n-US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endParaRPr lang="en-US" sz="2000">
              <a:ea typeface="+mn-lt"/>
              <a:cs typeface="+mn-lt"/>
            </a:endParaRPr>
          </a:p>
          <a:p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 </a:t>
            </a:r>
            <a:r>
              <a:rPr lang="es-CO" sz="20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ON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s-CO" sz="2000" err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challenge.challenge</a:t>
            </a:r>
            <a:r>
              <a:rPr lang="en-US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endParaRPr lang="en-US" sz="2000">
              <a:ea typeface="+mn-lt"/>
              <a:cs typeface="+mn-lt"/>
            </a:endParaRPr>
          </a:p>
          <a:p>
            <a:r>
              <a:rPr lang="es-CO" sz="20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DECLARE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n-US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endParaRPr lang="en-US" sz="2000">
              <a:ea typeface="+mn-lt"/>
              <a:cs typeface="+mn-lt"/>
            </a:endParaRPr>
          </a:p>
          <a:p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 </a:t>
            </a:r>
            <a:r>
              <a:rPr lang="es-CO" sz="2000" err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curr_seq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s-CO" sz="20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NUMBER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;</a:t>
            </a:r>
            <a:r>
              <a:rPr lang="en-US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endParaRPr lang="en-US" sz="2000">
              <a:ea typeface="+mn-lt"/>
              <a:cs typeface="+mn-lt"/>
            </a:endParaRPr>
          </a:p>
          <a:p>
            <a:r>
              <a:rPr lang="es-CO" sz="20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BEGIN</a:t>
            </a:r>
            <a:r>
              <a:rPr lang="en-US" sz="20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 </a:t>
            </a:r>
            <a:endParaRPr lang="en-US" sz="2000">
              <a:cs typeface="Calibri"/>
            </a:endParaRPr>
          </a:p>
          <a:p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 </a:t>
            </a:r>
            <a:r>
              <a:rPr lang="en-US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endParaRPr lang="en-US" sz="2000">
              <a:ea typeface="+mn-lt"/>
              <a:cs typeface="+mn-lt"/>
            </a:endParaRPr>
          </a:p>
          <a:p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 </a:t>
            </a:r>
            <a:r>
              <a:rPr lang="es-CO" sz="20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SELECT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s-CO" sz="2000" err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seq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n-US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endParaRPr lang="en-US" sz="2000">
              <a:ea typeface="+mn-lt"/>
              <a:cs typeface="+mn-lt"/>
            </a:endParaRPr>
          </a:p>
          <a:p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 </a:t>
            </a:r>
            <a:r>
              <a:rPr lang="es-CO" sz="20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INTO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s-CO" sz="2000" err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curr_seq</a:t>
            </a:r>
            <a:r>
              <a:rPr lang="en-US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endParaRPr lang="en-US" sz="2000">
              <a:cs typeface="Calibri"/>
            </a:endParaRPr>
          </a:p>
          <a:p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 </a:t>
            </a:r>
            <a:r>
              <a:rPr lang="es-CO" sz="20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FROM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s-CO" sz="2000" err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challenge.challenge</a:t>
            </a:r>
            <a:r>
              <a:rPr lang="en-US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endParaRPr lang="en-US" sz="2000">
              <a:ea typeface="+mn-lt"/>
              <a:cs typeface="+mn-lt"/>
            </a:endParaRPr>
          </a:p>
          <a:p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 </a:t>
            </a:r>
            <a:r>
              <a:rPr lang="es-CO" sz="20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WHERE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s-CO" sz="2000" err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seq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s-CO" sz="20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=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(</a:t>
            </a:r>
            <a:r>
              <a:rPr lang="es-CO" sz="20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SELECT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s-CO" sz="2000">
                <a:solidFill>
                  <a:srgbClr val="88C0D0"/>
                </a:solidFill>
                <a:latin typeface="Consolas"/>
                <a:ea typeface="+mn-lt"/>
                <a:cs typeface="Segoe UI"/>
              </a:rPr>
              <a:t>MAX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(</a:t>
            </a:r>
            <a:r>
              <a:rPr lang="es-CO" sz="2000" err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seq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) </a:t>
            </a:r>
            <a:r>
              <a:rPr lang="es-CO" sz="20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FROM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s-CO" sz="2000" err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challenge.challenge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);</a:t>
            </a:r>
            <a:r>
              <a:rPr lang="en-US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endParaRPr lang="en-US" sz="2000">
              <a:cs typeface="Calibri"/>
            </a:endParaRPr>
          </a:p>
          <a:p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 </a:t>
            </a:r>
            <a:r>
              <a:rPr lang="en-US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endParaRPr lang="en-US" sz="2000">
              <a:ea typeface="+mn-lt"/>
              <a:cs typeface="+mn-lt"/>
            </a:endParaRPr>
          </a:p>
          <a:p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 </a:t>
            </a:r>
            <a:r>
              <a:rPr lang="es-CO" sz="20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UPDATE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s-CO" sz="2000" err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challenge.challenge</a:t>
            </a:r>
            <a:r>
              <a:rPr lang="en-US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endParaRPr lang="en-US" sz="2000">
              <a:ea typeface="+mn-lt"/>
              <a:cs typeface="+mn-lt"/>
            </a:endParaRPr>
          </a:p>
          <a:p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 </a:t>
            </a:r>
            <a:r>
              <a:rPr lang="es-CO" sz="20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SET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s-CO" sz="2000" err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trgr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s-CO" sz="20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=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s-CO" sz="2000" err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curr_ide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s-CO" sz="20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+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s-CO" sz="2000">
                <a:solidFill>
                  <a:srgbClr val="B48EAD"/>
                </a:solidFill>
                <a:latin typeface="Consolas"/>
                <a:ea typeface="+mn-lt"/>
                <a:cs typeface="Segoe UI"/>
              </a:rPr>
              <a:t>100</a:t>
            </a:r>
            <a:r>
              <a:rPr lang="en-US" sz="2000">
                <a:solidFill>
                  <a:srgbClr val="B48EAD"/>
                </a:solidFill>
                <a:latin typeface="Consolas"/>
                <a:ea typeface="+mn-lt"/>
                <a:cs typeface="Segoe UI"/>
              </a:rPr>
              <a:t> </a:t>
            </a:r>
            <a:endParaRPr lang="en-US" sz="2000">
              <a:ea typeface="+mn-lt"/>
              <a:cs typeface="+mn-lt"/>
            </a:endParaRPr>
          </a:p>
          <a:p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 </a:t>
            </a:r>
            <a:r>
              <a:rPr lang="es-CO" sz="20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WHERE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s-CO" sz="2000" err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seq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s-CO" sz="20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=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s-CO" sz="2000" err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curr_ide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;</a:t>
            </a:r>
            <a:r>
              <a:rPr lang="en-US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endParaRPr lang="en-US" sz="2000">
              <a:cs typeface="Calibri"/>
            </a:endParaRPr>
          </a:p>
          <a:p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 </a:t>
            </a:r>
            <a:r>
              <a:rPr lang="en-US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endParaRPr lang="en-US" sz="2000">
              <a:ea typeface="+mn-lt"/>
              <a:cs typeface="+mn-lt"/>
            </a:endParaRPr>
          </a:p>
          <a:p>
            <a:r>
              <a:rPr lang="es-CO" sz="20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END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;</a:t>
            </a:r>
            <a:r>
              <a:rPr lang="en-US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n-US" sz="36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endParaRPr lang="en-US" sz="360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C3ABF8-CE09-4C97-BBAE-B1CE434BE433}"/>
              </a:ext>
            </a:extLst>
          </p:cNvPr>
          <p:cNvSpPr txBox="1"/>
          <p:nvPr/>
        </p:nvSpPr>
        <p:spPr>
          <a:xfrm>
            <a:off x="4724400" y="3200400"/>
            <a:ext cx="2743200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050">
              <a:solidFill>
                <a:srgbClr val="D8DEE9"/>
              </a:solidFill>
              <a:latin typeface="Consola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F518B9-C880-431A-9DC0-DB614667DA08}"/>
              </a:ext>
            </a:extLst>
          </p:cNvPr>
          <p:cNvSpPr txBox="1"/>
          <p:nvPr/>
        </p:nvSpPr>
        <p:spPr>
          <a:xfrm>
            <a:off x="4724400" y="3200400"/>
            <a:ext cx="2743200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050">
              <a:solidFill>
                <a:srgbClr val="616E88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4661338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5084E7-72E4-4943-91DE-8DEB6A68EAD8}"/>
              </a:ext>
            </a:extLst>
          </p:cNvPr>
          <p:cNvSpPr txBox="1"/>
          <p:nvPr/>
        </p:nvSpPr>
        <p:spPr>
          <a:xfrm>
            <a:off x="1071356" y="344142"/>
            <a:ext cx="5572538" cy="5878532"/>
          </a:xfrm>
          <a:prstGeom prst="rect">
            <a:avLst/>
          </a:prstGeom>
          <a:solidFill>
            <a:srgbClr val="2E344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CO" sz="20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CREATE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s-CO" sz="20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OR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s-CO" sz="2000">
                <a:solidFill>
                  <a:srgbClr val="88C0D0"/>
                </a:solidFill>
                <a:latin typeface="Consolas"/>
                <a:ea typeface="+mn-lt"/>
                <a:cs typeface="Segoe UI"/>
              </a:rPr>
              <a:t>REPLACE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TRIGGER </a:t>
            </a:r>
            <a:r>
              <a:rPr lang="es-CO" sz="2000" err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update_trgr</a:t>
            </a:r>
            <a:r>
              <a:rPr lang="en-US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endParaRPr lang="en-US" sz="2000">
              <a:ea typeface="+mn-lt"/>
              <a:cs typeface="+mn-lt"/>
            </a:endParaRPr>
          </a:p>
          <a:p>
            <a:r>
              <a:rPr lang="es-CO" sz="20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AFTER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s-CO" sz="20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INSERT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n-US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endParaRPr lang="en-US" sz="2000">
              <a:ea typeface="+mn-lt"/>
              <a:cs typeface="+mn-lt"/>
            </a:endParaRPr>
          </a:p>
          <a:p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 </a:t>
            </a:r>
            <a:r>
              <a:rPr lang="es-CO" sz="20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ON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s-CO" sz="2000" err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challenge.challenge</a:t>
            </a:r>
            <a:r>
              <a:rPr lang="en-US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endParaRPr lang="en-US" sz="2000">
              <a:ea typeface="+mn-lt"/>
              <a:cs typeface="+mn-lt"/>
            </a:endParaRPr>
          </a:p>
          <a:p>
            <a:r>
              <a:rPr lang="es-CO" sz="20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DECLARE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n-US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endParaRPr lang="en-US" sz="2000">
              <a:ea typeface="+mn-lt"/>
              <a:cs typeface="+mn-lt"/>
            </a:endParaRPr>
          </a:p>
          <a:p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 </a:t>
            </a:r>
            <a:r>
              <a:rPr lang="es-CO" sz="2000" err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curr_seq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s-CO" sz="20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NUMBER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;</a:t>
            </a:r>
            <a:r>
              <a:rPr lang="en-US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endParaRPr lang="en-US" sz="2000">
              <a:ea typeface="+mn-lt"/>
              <a:cs typeface="+mn-lt"/>
            </a:endParaRPr>
          </a:p>
          <a:p>
            <a:r>
              <a:rPr lang="es-CO" sz="20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BEGIN</a:t>
            </a:r>
            <a:r>
              <a:rPr lang="en-US" sz="20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 </a:t>
            </a:r>
            <a:endParaRPr lang="en-US" sz="2000">
              <a:cs typeface="Calibri"/>
            </a:endParaRPr>
          </a:p>
          <a:p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 </a:t>
            </a:r>
            <a:r>
              <a:rPr lang="en-US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endParaRPr lang="en-US" sz="2000">
              <a:ea typeface="+mn-lt"/>
              <a:cs typeface="+mn-lt"/>
            </a:endParaRPr>
          </a:p>
          <a:p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 </a:t>
            </a:r>
            <a:r>
              <a:rPr lang="es-CO" sz="20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SELECT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s-CO" sz="2000" err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seq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n-US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endParaRPr lang="en-US" sz="2000">
              <a:ea typeface="+mn-lt"/>
              <a:cs typeface="+mn-lt"/>
            </a:endParaRPr>
          </a:p>
          <a:p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 </a:t>
            </a:r>
            <a:r>
              <a:rPr lang="es-CO" sz="20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INTO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s-CO" sz="2000" err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curr_seq</a:t>
            </a:r>
            <a:r>
              <a:rPr lang="en-US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endParaRPr lang="en-US" sz="2000">
              <a:cs typeface="Calibri"/>
            </a:endParaRPr>
          </a:p>
          <a:p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 </a:t>
            </a:r>
            <a:r>
              <a:rPr lang="es-CO" sz="20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FROM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s-CO" sz="2000" err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challenge.challenge</a:t>
            </a:r>
            <a:r>
              <a:rPr lang="en-US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endParaRPr lang="en-US" sz="2000">
              <a:ea typeface="+mn-lt"/>
              <a:cs typeface="+mn-lt"/>
            </a:endParaRPr>
          </a:p>
          <a:p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 </a:t>
            </a:r>
            <a:r>
              <a:rPr lang="es-CO" sz="20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WHERE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s-CO" sz="2000" err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seq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s-CO" sz="20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=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(</a:t>
            </a:r>
            <a:r>
              <a:rPr lang="es-CO" sz="20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SELECT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s-CO" sz="2000">
                <a:solidFill>
                  <a:srgbClr val="88C0D0"/>
                </a:solidFill>
                <a:latin typeface="Consolas"/>
                <a:ea typeface="+mn-lt"/>
                <a:cs typeface="Segoe UI"/>
              </a:rPr>
              <a:t>MAX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(</a:t>
            </a:r>
            <a:r>
              <a:rPr lang="es-CO" sz="2000" err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seq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) </a:t>
            </a:r>
            <a:r>
              <a:rPr lang="es-CO" sz="20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FROM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s-CO" sz="2000" err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challenge.challenge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);</a:t>
            </a:r>
            <a:r>
              <a:rPr lang="en-US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endParaRPr lang="en-US" sz="2000">
              <a:cs typeface="Calibri"/>
            </a:endParaRPr>
          </a:p>
          <a:p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 </a:t>
            </a:r>
            <a:r>
              <a:rPr lang="en-US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endParaRPr lang="en-US" sz="2000">
              <a:ea typeface="+mn-lt"/>
              <a:cs typeface="+mn-lt"/>
            </a:endParaRPr>
          </a:p>
          <a:p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 </a:t>
            </a:r>
            <a:r>
              <a:rPr lang="es-CO" sz="20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UPDATE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s-CO" sz="2000" err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challenge.challenge</a:t>
            </a:r>
            <a:r>
              <a:rPr lang="en-US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endParaRPr lang="en-US" sz="2000">
              <a:ea typeface="+mn-lt"/>
              <a:cs typeface="+mn-lt"/>
            </a:endParaRPr>
          </a:p>
          <a:p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 </a:t>
            </a:r>
            <a:r>
              <a:rPr lang="es-CO" sz="20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SET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s-CO" sz="2000" err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trgr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s-CO" sz="20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=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s-CO" sz="2000" err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curr_ide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s-CO" sz="20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+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s-CO" sz="2000">
                <a:solidFill>
                  <a:srgbClr val="B48EAD"/>
                </a:solidFill>
                <a:latin typeface="Consolas"/>
                <a:ea typeface="+mn-lt"/>
                <a:cs typeface="Segoe UI"/>
              </a:rPr>
              <a:t>100</a:t>
            </a:r>
            <a:r>
              <a:rPr lang="en-US" sz="2000">
                <a:solidFill>
                  <a:srgbClr val="B48EAD"/>
                </a:solidFill>
                <a:latin typeface="Consolas"/>
                <a:ea typeface="+mn-lt"/>
                <a:cs typeface="Segoe UI"/>
              </a:rPr>
              <a:t> </a:t>
            </a:r>
            <a:endParaRPr lang="en-US" sz="2000">
              <a:ea typeface="+mn-lt"/>
              <a:cs typeface="+mn-lt"/>
            </a:endParaRPr>
          </a:p>
          <a:p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 </a:t>
            </a:r>
            <a:r>
              <a:rPr lang="es-CO" sz="20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WHERE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s-CO" sz="2000" err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seq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s-CO" sz="20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=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s-CO" sz="2000" err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curr_ide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;</a:t>
            </a:r>
            <a:r>
              <a:rPr lang="en-US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endParaRPr lang="en-US" sz="2000">
              <a:cs typeface="Calibri"/>
            </a:endParaRPr>
          </a:p>
          <a:p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 </a:t>
            </a:r>
            <a:r>
              <a:rPr lang="en-US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endParaRPr lang="en-US" sz="2000">
              <a:ea typeface="+mn-lt"/>
              <a:cs typeface="+mn-lt"/>
            </a:endParaRPr>
          </a:p>
          <a:p>
            <a:r>
              <a:rPr lang="es-CO" sz="20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END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;</a:t>
            </a:r>
            <a:r>
              <a:rPr lang="en-US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n-US" sz="36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endParaRPr lang="en-US" sz="360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C3ABF8-CE09-4C97-BBAE-B1CE434BE433}"/>
              </a:ext>
            </a:extLst>
          </p:cNvPr>
          <p:cNvSpPr txBox="1"/>
          <p:nvPr/>
        </p:nvSpPr>
        <p:spPr>
          <a:xfrm>
            <a:off x="4724400" y="3200400"/>
            <a:ext cx="2743200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050">
              <a:solidFill>
                <a:srgbClr val="D8DEE9"/>
              </a:solidFill>
              <a:latin typeface="Consola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F518B9-C880-431A-9DC0-DB614667DA08}"/>
              </a:ext>
            </a:extLst>
          </p:cNvPr>
          <p:cNvSpPr txBox="1"/>
          <p:nvPr/>
        </p:nvSpPr>
        <p:spPr>
          <a:xfrm>
            <a:off x="4724400" y="3200400"/>
            <a:ext cx="2743200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050">
              <a:solidFill>
                <a:srgbClr val="616E88"/>
              </a:solidFill>
              <a:latin typeface="Consolas"/>
            </a:endParaRPr>
          </a:p>
        </p:txBody>
      </p:sp>
      <p:pic>
        <p:nvPicPr>
          <p:cNvPr id="6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83D10F52-BA3A-45D3-9014-4DB1C5861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737" y="655154"/>
            <a:ext cx="2743200" cy="1058517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171045F5-CF97-4A1D-8377-EA93C0515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135" y="2263223"/>
            <a:ext cx="3684933" cy="725557"/>
          </a:xfrm>
          <a:prstGeom prst="rect">
            <a:avLst/>
          </a:prstGeom>
        </p:spPr>
      </p:pic>
      <p:pic>
        <p:nvPicPr>
          <p:cNvPr id="8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9D2DAD5-2174-4004-9732-72A874D65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7130" y="2890631"/>
            <a:ext cx="1572868" cy="875472"/>
          </a:xfrm>
          <a:prstGeom prst="rect">
            <a:avLst/>
          </a:prstGeom>
        </p:spPr>
      </p:pic>
      <p:pic>
        <p:nvPicPr>
          <p:cNvPr id="9" name="Picture 9" descr="Text, Word&#10;&#10;Description automatically generated">
            <a:extLst>
              <a:ext uri="{FF2B5EF4-FFF2-40B4-BE49-F238E27FC236}">
                <a16:creationId xmlns:a16="http://schemas.microsoft.com/office/drawing/2014/main" id="{3CB094D8-FE99-4056-8E16-FB5E5ECF12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03" y="3969441"/>
            <a:ext cx="2266950" cy="828675"/>
          </a:xfrm>
          <a:prstGeom prst="rect">
            <a:avLst/>
          </a:prstGeom>
        </p:spPr>
      </p:pic>
      <p:pic>
        <p:nvPicPr>
          <p:cNvPr id="10" name="Picture 10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66F9D114-0424-4D90-B93A-9BFCEA7E8D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7042" y="4849468"/>
            <a:ext cx="2105440" cy="83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8823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80A0-7C6B-4CC6-88BC-BF4AFA94A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>
                <a:ea typeface="+mj-lt"/>
                <a:cs typeface="+mj-lt"/>
              </a:rPr>
              <a:t>12. Crear un </a:t>
            </a:r>
            <a:r>
              <a:rPr lang="es-CO" err="1">
                <a:ea typeface="+mj-lt"/>
                <a:cs typeface="+mj-lt"/>
              </a:rPr>
              <a:t>stored</a:t>
            </a:r>
            <a:r>
              <a:rPr lang="es-CO">
                <a:ea typeface="+mj-lt"/>
                <a:cs typeface="+mj-lt"/>
              </a:rPr>
              <a:t> </a:t>
            </a:r>
            <a:r>
              <a:rPr lang="es-CO" err="1">
                <a:ea typeface="+mj-lt"/>
                <a:cs typeface="+mj-lt"/>
              </a:rPr>
              <a:t>procedure</a:t>
            </a:r>
            <a:r>
              <a:rPr lang="es-CO">
                <a:ea typeface="+mj-lt"/>
                <a:cs typeface="+mj-lt"/>
              </a:rPr>
              <a:t> llamado </a:t>
            </a:r>
            <a:r>
              <a:rPr lang="es-CO" err="1">
                <a:ea typeface="+mj-lt"/>
                <a:cs typeface="+mj-lt"/>
              </a:rPr>
              <a:t>calculus</a:t>
            </a:r>
            <a:r>
              <a:rPr lang="es-CO">
                <a:ea typeface="+mj-lt"/>
                <a:cs typeface="+mj-lt"/>
              </a:rPr>
              <a:t> que calcule la media, mediana, moda, mínimo y máximo para el atributo </a:t>
            </a:r>
            <a:r>
              <a:rPr lang="es-CO" err="1">
                <a:ea typeface="+mj-lt"/>
                <a:cs typeface="+mj-lt"/>
              </a:rPr>
              <a:t>ccnumber</a:t>
            </a:r>
            <a:r>
              <a:rPr lang="es-CO">
                <a:ea typeface="+mj-lt"/>
                <a:cs typeface="+mj-lt"/>
              </a:rPr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55B68-EFE2-4333-BAFD-5F5AF8318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687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0E89B4-4328-464E-B213-9E07B22501C0}"/>
              </a:ext>
            </a:extLst>
          </p:cNvPr>
          <p:cNvSpPr txBox="1"/>
          <p:nvPr/>
        </p:nvSpPr>
        <p:spPr>
          <a:xfrm>
            <a:off x="407341" y="157923"/>
            <a:ext cx="11372858" cy="35394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2E344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569CD6"/>
                </a:solidFill>
                <a:latin typeface="Consolas"/>
              </a:rPr>
              <a:t>CREATE</a:t>
            </a:r>
            <a:r>
              <a:rPr lang="en-US" sz="2800">
                <a:solidFill>
                  <a:srgbClr val="D4D4D4"/>
                </a:solidFill>
                <a:latin typeface="Consolas"/>
              </a:rPr>
              <a:t> TABLESPACE challenge DATAFILE </a:t>
            </a:r>
            <a:r>
              <a:rPr lang="en-US" sz="2800">
                <a:solidFill>
                  <a:srgbClr val="CE9178"/>
                </a:solidFill>
                <a:latin typeface="Consolas"/>
              </a:rPr>
              <a:t>'C:\app\</a:t>
            </a:r>
            <a:r>
              <a:rPr lang="en-US" sz="2800" err="1">
                <a:solidFill>
                  <a:srgbClr val="CE9178"/>
                </a:solidFill>
                <a:latin typeface="Consolas"/>
              </a:rPr>
              <a:t>JuSuarez</a:t>
            </a:r>
            <a:r>
              <a:rPr lang="en-US" sz="2800">
                <a:solidFill>
                  <a:srgbClr val="CE9178"/>
                </a:solidFill>
                <a:latin typeface="Consolas"/>
              </a:rPr>
              <a:t>\product\21c\</a:t>
            </a:r>
            <a:r>
              <a:rPr lang="en-US" sz="2800" err="1">
                <a:solidFill>
                  <a:srgbClr val="CE9178"/>
                </a:solidFill>
                <a:latin typeface="Consolas"/>
              </a:rPr>
              <a:t>oradata</a:t>
            </a:r>
            <a:r>
              <a:rPr lang="en-US" sz="2800">
                <a:solidFill>
                  <a:srgbClr val="CE9178"/>
                </a:solidFill>
                <a:latin typeface="Consolas"/>
              </a:rPr>
              <a:t>\XE\</a:t>
            </a:r>
            <a:r>
              <a:rPr lang="en-US" sz="2800" err="1">
                <a:solidFill>
                  <a:srgbClr val="CE9178"/>
                </a:solidFill>
                <a:latin typeface="Consolas"/>
              </a:rPr>
              <a:t>ChallengeTableSpace.dbf</a:t>
            </a:r>
            <a:r>
              <a:rPr lang="en-US" sz="2800">
                <a:solidFill>
                  <a:srgbClr val="CE9178"/>
                </a:solidFill>
                <a:latin typeface="Consolas"/>
              </a:rPr>
              <a:t>'</a:t>
            </a:r>
            <a:r>
              <a:rPr lang="en-US" sz="2800">
                <a:solidFill>
                  <a:srgbClr val="D4D4D4"/>
                </a:solidFill>
                <a:latin typeface="Consolas"/>
              </a:rPr>
              <a:t> SIZE 10M AUTOEXTEND </a:t>
            </a:r>
            <a:r>
              <a:rPr lang="en-US" sz="2800">
                <a:solidFill>
                  <a:srgbClr val="569CD6"/>
                </a:solidFill>
                <a:latin typeface="Consolas"/>
              </a:rPr>
              <a:t>ON</a:t>
            </a:r>
            <a:r>
              <a:rPr lang="en-US" sz="2800">
                <a:solidFill>
                  <a:srgbClr val="D4D4D4"/>
                </a:solidFill>
                <a:latin typeface="Consolas"/>
              </a:rPr>
              <a:t>;</a:t>
            </a:r>
          </a:p>
          <a:p>
            <a:endParaRPr lang="en-US" sz="2800">
              <a:solidFill>
                <a:srgbClr val="D4D4D4"/>
              </a:solidFill>
              <a:latin typeface="Consolas"/>
            </a:endParaRPr>
          </a:p>
          <a:p>
            <a:r>
              <a:rPr lang="en-US" sz="2800">
                <a:solidFill>
                  <a:srgbClr val="569CD6"/>
                </a:solidFill>
                <a:latin typeface="Consolas"/>
              </a:rPr>
              <a:t>CREATE</a:t>
            </a:r>
            <a:r>
              <a:rPr lang="en-US" sz="2800">
                <a:solidFill>
                  <a:srgbClr val="D4D4D4"/>
                </a:solidFill>
                <a:latin typeface="Consolas"/>
              </a:rPr>
              <a:t> USER challenge IDENTIFIED </a:t>
            </a:r>
            <a:r>
              <a:rPr lang="en-US" sz="2800">
                <a:solidFill>
                  <a:srgbClr val="569CD6"/>
                </a:solidFill>
                <a:latin typeface="Consolas"/>
              </a:rPr>
              <a:t>BY</a:t>
            </a:r>
            <a:r>
              <a:rPr lang="en-US" sz="280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2800">
                <a:solidFill>
                  <a:srgbClr val="CE9178"/>
                </a:solidFill>
                <a:latin typeface="Consolas"/>
              </a:rPr>
              <a:t>"password"</a:t>
            </a:r>
            <a:r>
              <a:rPr lang="en-US" sz="2800">
                <a:solidFill>
                  <a:srgbClr val="D4D4D4"/>
                </a:solidFill>
                <a:latin typeface="Consolas"/>
              </a:rPr>
              <a:t>;</a:t>
            </a:r>
          </a:p>
          <a:p>
            <a:endParaRPr lang="en-US" sz="2800">
              <a:solidFill>
                <a:srgbClr val="D4D4D4"/>
              </a:solidFill>
              <a:latin typeface="Consolas"/>
            </a:endParaRPr>
          </a:p>
          <a:p>
            <a:r>
              <a:rPr lang="en-US" sz="2800">
                <a:solidFill>
                  <a:srgbClr val="569CD6"/>
                </a:solidFill>
                <a:latin typeface="Consolas"/>
              </a:rPr>
              <a:t>ALTER</a:t>
            </a:r>
            <a:r>
              <a:rPr lang="en-US" sz="280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2800">
                <a:solidFill>
                  <a:srgbClr val="569CD6"/>
                </a:solidFill>
                <a:latin typeface="Consolas"/>
              </a:rPr>
              <a:t>USER</a:t>
            </a:r>
            <a:r>
              <a:rPr lang="en-US" sz="2800">
                <a:solidFill>
                  <a:srgbClr val="D4D4D4"/>
                </a:solidFill>
                <a:latin typeface="Consolas"/>
              </a:rPr>
              <a:t> challenge QUOTA </a:t>
            </a:r>
            <a:r>
              <a:rPr lang="en-US" sz="2800">
                <a:solidFill>
                  <a:srgbClr val="569CD6"/>
                </a:solidFill>
                <a:latin typeface="Consolas"/>
              </a:rPr>
              <a:t>UNLIMITED</a:t>
            </a:r>
            <a:r>
              <a:rPr lang="en-US" sz="280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2800">
                <a:solidFill>
                  <a:srgbClr val="569CD6"/>
                </a:solidFill>
                <a:latin typeface="Consolas"/>
              </a:rPr>
              <a:t>ON</a:t>
            </a:r>
            <a:r>
              <a:rPr lang="en-US" sz="2800">
                <a:solidFill>
                  <a:srgbClr val="D4D4D4"/>
                </a:solidFill>
                <a:latin typeface="Consolas"/>
              </a:rPr>
              <a:t> challenge;</a:t>
            </a:r>
          </a:p>
          <a:p>
            <a:endParaRPr lang="en-US" sz="2800">
              <a:solidFill>
                <a:srgbClr val="D4D4D4"/>
              </a:solidFill>
              <a:latin typeface="Consolas"/>
            </a:endParaRPr>
          </a:p>
        </p:txBody>
      </p:sp>
      <p:pic>
        <p:nvPicPr>
          <p:cNvPr id="2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CA17CBF-2F60-402A-B10C-73BEE6933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440" y="3788651"/>
            <a:ext cx="4298514" cy="282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2230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5084E7-72E4-4943-91DE-8DEB6A68EAD8}"/>
              </a:ext>
            </a:extLst>
          </p:cNvPr>
          <p:cNvSpPr txBox="1"/>
          <p:nvPr/>
        </p:nvSpPr>
        <p:spPr>
          <a:xfrm>
            <a:off x="1704975" y="638175"/>
            <a:ext cx="9815447" cy="5324535"/>
          </a:xfrm>
          <a:prstGeom prst="rect">
            <a:avLst/>
          </a:prstGeom>
          <a:solidFill>
            <a:srgbClr val="2E344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CO" sz="20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CREATE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s-CO" sz="20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OR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s-CO" sz="2000">
                <a:solidFill>
                  <a:srgbClr val="88C0D0"/>
                </a:solidFill>
                <a:latin typeface="Consolas"/>
                <a:ea typeface="+mn-lt"/>
                <a:cs typeface="Segoe UI"/>
              </a:rPr>
              <a:t>REPLACE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s-CO" sz="20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PROCEDURE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s-CO" sz="2000" err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calculus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 (</a:t>
            </a:r>
            <a:r>
              <a:rPr lang="es-CO" sz="2000" err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l_cursor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s-CO" sz="20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OUT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SYS_REFCURSOR)</a:t>
            </a:r>
            <a:r>
              <a:rPr lang="en-US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endParaRPr lang="en-US" sz="2000">
              <a:ea typeface="+mn-lt"/>
              <a:cs typeface="+mn-lt"/>
            </a:endParaRPr>
          </a:p>
          <a:p>
            <a:r>
              <a:rPr lang="es-CO" sz="20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IS</a:t>
            </a:r>
            <a:r>
              <a:rPr lang="en-US" sz="20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 </a:t>
            </a:r>
            <a:endParaRPr lang="es-CO" sz="2000">
              <a:solidFill>
                <a:srgbClr val="81A1C1"/>
              </a:solidFill>
              <a:ea typeface="+mn-lt"/>
              <a:cs typeface="+mn-lt"/>
            </a:endParaRPr>
          </a:p>
          <a:p>
            <a:r>
              <a:rPr lang="es-CO" sz="20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BEGIN</a:t>
            </a:r>
            <a:r>
              <a:rPr lang="en-US" sz="20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 </a:t>
            </a:r>
            <a:endParaRPr lang="es-CO" sz="2000">
              <a:ea typeface="+mn-lt"/>
              <a:cs typeface="+mn-lt"/>
            </a:endParaRPr>
          </a:p>
          <a:p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 </a:t>
            </a:r>
            <a:r>
              <a:rPr lang="es-CO" sz="20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OPEN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s-CO" sz="2000" err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l_cursor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FOR</a:t>
            </a:r>
            <a:r>
              <a:rPr lang="en-US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endParaRPr lang="es-CO" sz="2000">
              <a:ea typeface="+mn-lt"/>
              <a:cs typeface="+mn-lt"/>
            </a:endParaRPr>
          </a:p>
          <a:p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     </a:t>
            </a:r>
            <a:r>
              <a:rPr lang="es-CO" sz="20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SELECT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n-US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endParaRPr lang="es-CO" sz="2000">
              <a:ea typeface="+mn-lt"/>
              <a:cs typeface="+mn-lt"/>
            </a:endParaRPr>
          </a:p>
          <a:p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         </a:t>
            </a:r>
            <a:r>
              <a:rPr lang="es-CO" sz="2000">
                <a:solidFill>
                  <a:srgbClr val="88C0D0"/>
                </a:solidFill>
                <a:latin typeface="Consolas"/>
                <a:ea typeface="+mn-lt"/>
                <a:cs typeface="Segoe UI"/>
              </a:rPr>
              <a:t>AVG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(</a:t>
            </a:r>
            <a:r>
              <a:rPr lang="es-CO" sz="2000" err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challenge.ccnumber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) MEDIA,</a:t>
            </a:r>
            <a:r>
              <a:rPr lang="en-US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endParaRPr lang="es-CO" sz="2000">
              <a:ea typeface="+mn-lt"/>
              <a:cs typeface="+mn-lt"/>
            </a:endParaRPr>
          </a:p>
          <a:p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         MEDIAN(</a:t>
            </a:r>
            <a:r>
              <a:rPr lang="es-CO" sz="2000" err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challenge.ccnumber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) MEDIANA,</a:t>
            </a:r>
            <a:r>
              <a:rPr lang="en-US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endParaRPr lang="es-CO" sz="2000">
              <a:ea typeface="+mn-lt"/>
              <a:cs typeface="+mn-lt"/>
            </a:endParaRPr>
          </a:p>
          <a:p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         STATS_MODE(</a:t>
            </a:r>
            <a:r>
              <a:rPr lang="es-CO" sz="2000" err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challenge.ccnumber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) MODA,</a:t>
            </a:r>
            <a:r>
              <a:rPr lang="en-US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endParaRPr lang="es-CO" sz="2000">
              <a:ea typeface="+mn-lt"/>
              <a:cs typeface="+mn-lt"/>
            </a:endParaRPr>
          </a:p>
          <a:p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         </a:t>
            </a:r>
            <a:r>
              <a:rPr lang="es-CO" sz="2000">
                <a:solidFill>
                  <a:srgbClr val="88C0D0"/>
                </a:solidFill>
                <a:latin typeface="Consolas"/>
                <a:ea typeface="+mn-lt"/>
                <a:cs typeface="Segoe UI"/>
              </a:rPr>
              <a:t>MIN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(</a:t>
            </a:r>
            <a:r>
              <a:rPr lang="es-CO" sz="2000" err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challenge.ccnumber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) MINIMO,</a:t>
            </a:r>
            <a:r>
              <a:rPr lang="en-US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endParaRPr lang="es-CO" sz="2000">
              <a:ea typeface="+mn-lt"/>
              <a:cs typeface="+mn-lt"/>
            </a:endParaRPr>
          </a:p>
          <a:p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         </a:t>
            </a:r>
            <a:r>
              <a:rPr lang="es-CO" sz="2000">
                <a:solidFill>
                  <a:srgbClr val="88C0D0"/>
                </a:solidFill>
                <a:latin typeface="Consolas"/>
                <a:ea typeface="+mn-lt"/>
                <a:cs typeface="Segoe UI"/>
              </a:rPr>
              <a:t>MAX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(</a:t>
            </a:r>
            <a:r>
              <a:rPr lang="es-CO" sz="2000" err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challenge.ccnumber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) MAXIMO</a:t>
            </a:r>
            <a:r>
              <a:rPr lang="en-US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endParaRPr lang="es-CO" sz="2000">
              <a:ea typeface="+mn-lt"/>
              <a:cs typeface="+mn-lt"/>
            </a:endParaRPr>
          </a:p>
          <a:p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     </a:t>
            </a:r>
            <a:r>
              <a:rPr lang="es-CO" sz="20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FROM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s-CO" sz="2000" err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challenge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;</a:t>
            </a:r>
            <a:r>
              <a:rPr lang="en-US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endParaRPr lang="es-CO" sz="2000">
              <a:ea typeface="+mn-lt"/>
              <a:cs typeface="+mn-lt"/>
            </a:endParaRPr>
          </a:p>
          <a:p>
            <a:r>
              <a:rPr lang="es-CO" sz="20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END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;</a:t>
            </a:r>
            <a:r>
              <a:rPr lang="en-US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endParaRPr lang="es-CO" sz="2000">
              <a:ea typeface="+mn-lt"/>
              <a:cs typeface="+mn-lt"/>
            </a:endParaRPr>
          </a:p>
          <a:p>
            <a:endParaRPr lang="en-US" sz="2000">
              <a:ea typeface="+mn-lt"/>
              <a:cs typeface="+mn-lt"/>
            </a:endParaRPr>
          </a:p>
          <a:p>
            <a:r>
              <a:rPr lang="es-CO" sz="2000">
                <a:solidFill>
                  <a:srgbClr val="616E88"/>
                </a:solidFill>
                <a:latin typeface="Consolas"/>
                <a:ea typeface="+mn-lt"/>
                <a:cs typeface="Segoe UI"/>
              </a:rPr>
              <a:t>--</a:t>
            </a:r>
            <a:r>
              <a:rPr lang="es-CO" sz="2000" err="1">
                <a:solidFill>
                  <a:srgbClr val="616E88"/>
                </a:solidFill>
                <a:latin typeface="Consolas"/>
                <a:ea typeface="+mn-lt"/>
                <a:cs typeface="Segoe UI"/>
              </a:rPr>
              <a:t>Execute</a:t>
            </a:r>
            <a:r>
              <a:rPr lang="es-CO" sz="2000">
                <a:solidFill>
                  <a:srgbClr val="616E88"/>
                </a:solidFill>
                <a:latin typeface="Consolas"/>
                <a:ea typeface="+mn-lt"/>
                <a:cs typeface="Segoe UI"/>
              </a:rPr>
              <a:t> </a:t>
            </a:r>
            <a:r>
              <a:rPr lang="es-CO" sz="2000" err="1">
                <a:solidFill>
                  <a:srgbClr val="616E88"/>
                </a:solidFill>
                <a:latin typeface="Consolas"/>
                <a:ea typeface="+mn-lt"/>
                <a:cs typeface="Segoe UI"/>
              </a:rPr>
              <a:t>Procedure</a:t>
            </a:r>
            <a:r>
              <a:rPr lang="en-US" sz="2000">
                <a:solidFill>
                  <a:srgbClr val="616E88"/>
                </a:solidFill>
                <a:latin typeface="Consolas"/>
                <a:ea typeface="+mn-lt"/>
                <a:cs typeface="Segoe UI"/>
              </a:rPr>
              <a:t> </a:t>
            </a:r>
            <a:endParaRPr lang="es-CO" sz="2000">
              <a:solidFill>
                <a:srgbClr val="616E88"/>
              </a:solidFill>
              <a:ea typeface="+mn-lt"/>
              <a:cs typeface="+mn-lt"/>
            </a:endParaRPr>
          </a:p>
          <a:p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VARIABLE </a:t>
            </a:r>
            <a:r>
              <a:rPr lang="es-CO" sz="2000" err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cursor_output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 REFCURSOR;</a:t>
            </a:r>
            <a:r>
              <a:rPr lang="en-US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endParaRPr lang="en-US" sz="2000">
              <a:ea typeface="+mn-lt"/>
              <a:cs typeface="+mn-lt"/>
            </a:endParaRPr>
          </a:p>
          <a:p>
            <a:r>
              <a:rPr lang="es-CO" sz="20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EXECUTE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s-CO" sz="2000" err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calculus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(:</a:t>
            </a:r>
            <a:r>
              <a:rPr lang="es-CO" sz="2000" err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cursor_output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);</a:t>
            </a:r>
            <a:r>
              <a:rPr lang="en-US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endParaRPr lang="en-US" sz="2000">
              <a:ea typeface="+mn-lt"/>
              <a:cs typeface="+mn-lt"/>
            </a:endParaRPr>
          </a:p>
          <a:p>
            <a:r>
              <a:rPr lang="es-CO" sz="20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PRINT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:</a:t>
            </a:r>
            <a:r>
              <a:rPr lang="es-CO" sz="2000" err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cursor_output</a:t>
            </a:r>
            <a:r>
              <a:rPr lang="es-CO" sz="20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;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C3ABF8-CE09-4C97-BBAE-B1CE434BE433}"/>
              </a:ext>
            </a:extLst>
          </p:cNvPr>
          <p:cNvSpPr txBox="1"/>
          <p:nvPr/>
        </p:nvSpPr>
        <p:spPr>
          <a:xfrm>
            <a:off x="4724400" y="3200400"/>
            <a:ext cx="2743200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050">
              <a:solidFill>
                <a:srgbClr val="D8DEE9"/>
              </a:solidFill>
              <a:latin typeface="Consola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F518B9-C880-431A-9DC0-DB614667DA08}"/>
              </a:ext>
            </a:extLst>
          </p:cNvPr>
          <p:cNvSpPr txBox="1"/>
          <p:nvPr/>
        </p:nvSpPr>
        <p:spPr>
          <a:xfrm>
            <a:off x="4724400" y="3200400"/>
            <a:ext cx="2743200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050">
              <a:solidFill>
                <a:srgbClr val="616E88"/>
              </a:solidFill>
              <a:latin typeface="Consolas"/>
            </a:endParaRPr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BEA4AD41-1E27-482F-9E48-2F184167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017" y="4193123"/>
            <a:ext cx="4302593" cy="15717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48910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E07CA5C2-B2A8-414A-80DE-606DCDE45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056" y="588299"/>
            <a:ext cx="4398168" cy="5681400"/>
          </a:xfrm>
          <a:prstGeom prst="rect">
            <a:avLst/>
          </a:prstGeom>
        </p:spPr>
      </p:pic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262A9BB-3871-4E2A-8DA4-14C074617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6087" y="1802267"/>
            <a:ext cx="4767262" cy="326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660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80A0-7C6B-4CC6-88BC-BF4AFA94A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>
                <a:ea typeface="+mj-lt"/>
                <a:cs typeface="+mj-lt"/>
              </a:rPr>
              <a:t>13. Cree todas las estructuras (llaves, índices, vistas, colecciones, etc.) que usted considere pertinentes para que todo se realice a la mayor velocidad posible.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55B68-EFE2-4333-BAFD-5F5AF8318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484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D3FBF-2CDB-4202-9CF8-B39E1E49F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Índices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75844-43CE-4B23-BACF-389CE4EE6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seq (</a:t>
            </a:r>
            <a:r>
              <a:rPr lang="en-US" err="1">
                <a:cs typeface="Calibri"/>
              </a:rPr>
              <a:t>llave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primaria</a:t>
            </a:r>
            <a:r>
              <a:rPr lang="en-US">
                <a:cs typeface="Calibri"/>
              </a:rPr>
              <a:t>)</a:t>
            </a:r>
            <a:endParaRPr lang="en-US"/>
          </a:p>
          <a:p>
            <a:pPr lvl="1"/>
            <a:r>
              <a:rPr lang="en-US" err="1">
                <a:cs typeface="Calibri"/>
              </a:rPr>
              <a:t>Usado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 trigger (11).</a:t>
            </a:r>
          </a:p>
          <a:p>
            <a:r>
              <a:rPr lang="en-US" err="1">
                <a:cs typeface="Calibri"/>
              </a:rPr>
              <a:t>yn</a:t>
            </a:r>
            <a:endParaRPr lang="en-US">
              <a:cs typeface="Calibri"/>
            </a:endParaRPr>
          </a:p>
          <a:p>
            <a:pPr lvl="1"/>
            <a:r>
              <a:rPr lang="en-US" err="1">
                <a:cs typeface="Calibri"/>
              </a:rPr>
              <a:t>Usado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consultas</a:t>
            </a:r>
            <a:r>
              <a:rPr lang="en-US">
                <a:cs typeface="Calibri"/>
              </a:rPr>
              <a:t> 17 y 18.</a:t>
            </a:r>
          </a:p>
        </p:txBody>
      </p:sp>
    </p:spTree>
    <p:extLst>
      <p:ext uri="{BB962C8B-B14F-4D97-AF65-F5344CB8AC3E}">
        <p14:creationId xmlns:p14="http://schemas.microsoft.com/office/powerpoint/2010/main" val="14432948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C33FB-B94E-46E4-AD5B-1B56AB77B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Índice</a:t>
            </a:r>
            <a:r>
              <a:rPr lang="en-US">
                <a:cs typeface="Calibri Light"/>
              </a:rPr>
              <a:t> de seq es </a:t>
            </a:r>
            <a:r>
              <a:rPr lang="en-US" err="1">
                <a:cs typeface="Calibri Light"/>
              </a:rPr>
              <a:t>creado</a:t>
            </a:r>
            <a:r>
              <a:rPr lang="en-US">
                <a:cs typeface="Calibri Light"/>
              </a:rPr>
              <a:t> </a:t>
            </a:r>
            <a:r>
              <a:rPr lang="en-US" err="1">
                <a:cs typeface="Calibri Light"/>
              </a:rPr>
              <a:t>automáticamente</a:t>
            </a:r>
            <a:r>
              <a:rPr lang="en-US">
                <a:cs typeface="Calibri Light"/>
              </a:rPr>
              <a:t> </a:t>
            </a:r>
            <a:r>
              <a:rPr lang="en-US" err="1">
                <a:cs typeface="Calibri Light"/>
              </a:rPr>
              <a:t>por</a:t>
            </a:r>
            <a:r>
              <a:rPr lang="en-US">
                <a:cs typeface="Calibri Light"/>
              </a:rPr>
              <a:t> ser la </a:t>
            </a:r>
            <a:r>
              <a:rPr lang="en-US" err="1">
                <a:cs typeface="Calibri Light"/>
              </a:rPr>
              <a:t>llave</a:t>
            </a:r>
            <a:r>
              <a:rPr lang="en-US">
                <a:cs typeface="Calibri Light"/>
              </a:rPr>
              <a:t> </a:t>
            </a:r>
            <a:r>
              <a:rPr lang="en-US" err="1">
                <a:cs typeface="Calibri Light"/>
              </a:rPr>
              <a:t>primaria</a:t>
            </a:r>
            <a:r>
              <a:rPr lang="en-US">
                <a:cs typeface="Calibri Light"/>
              </a:rPr>
              <a:t>.</a:t>
            </a:r>
            <a:endParaRPr lang="en-US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D270A83-7D83-43A5-AD71-A58ED9A74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658" y="2011925"/>
            <a:ext cx="6700683" cy="484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9569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5084E7-72E4-4943-91DE-8DEB6A68EAD8}"/>
              </a:ext>
            </a:extLst>
          </p:cNvPr>
          <p:cNvSpPr txBox="1"/>
          <p:nvPr/>
        </p:nvSpPr>
        <p:spPr>
          <a:xfrm>
            <a:off x="2135136" y="2026982"/>
            <a:ext cx="8032341" cy="1323439"/>
          </a:xfrm>
          <a:prstGeom prst="rect">
            <a:avLst/>
          </a:prstGeom>
          <a:solidFill>
            <a:srgbClr val="2E344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solidFill>
                  <a:srgbClr val="569CD6"/>
                </a:solidFill>
                <a:latin typeface="Consolas"/>
                <a:ea typeface="+mn-lt"/>
                <a:cs typeface="+mn-lt"/>
              </a:rPr>
              <a:t>CREATE</a:t>
            </a:r>
            <a:r>
              <a:rPr lang="en-US" sz="4000">
                <a:solidFill>
                  <a:srgbClr val="D4D4D4"/>
                </a:solidFill>
                <a:latin typeface="Consolas"/>
                <a:ea typeface="+mn-lt"/>
                <a:cs typeface="+mn-lt"/>
              </a:rPr>
              <a:t> INDEX </a:t>
            </a:r>
            <a:r>
              <a:rPr lang="en-US" sz="4000" err="1">
                <a:solidFill>
                  <a:srgbClr val="D4D4D4"/>
                </a:solidFill>
                <a:latin typeface="Consolas"/>
                <a:ea typeface="+mn-lt"/>
                <a:cs typeface="+mn-lt"/>
              </a:rPr>
              <a:t>challenge_yn_i</a:t>
            </a:r>
            <a:r>
              <a:rPr lang="en-US" sz="4000">
                <a:solidFill>
                  <a:srgbClr val="D4D4D4"/>
                </a:solidFill>
                <a:latin typeface="Consolas"/>
                <a:ea typeface="+mn-lt"/>
                <a:cs typeface="+mn-lt"/>
              </a:rPr>
              <a:t> </a:t>
            </a:r>
          </a:p>
          <a:p>
            <a:r>
              <a:rPr lang="en-US" sz="4000">
                <a:solidFill>
                  <a:srgbClr val="569CD6"/>
                </a:solidFill>
                <a:latin typeface="Consolas"/>
                <a:ea typeface="+mn-lt"/>
                <a:cs typeface="+mn-lt"/>
              </a:rPr>
              <a:t>ON</a:t>
            </a:r>
            <a:r>
              <a:rPr lang="en-US" sz="4000">
                <a:solidFill>
                  <a:srgbClr val="D4D4D4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en-US" sz="4000" err="1">
                <a:solidFill>
                  <a:srgbClr val="D4D4D4"/>
                </a:solidFill>
                <a:latin typeface="Consolas"/>
                <a:ea typeface="+mn-lt"/>
                <a:cs typeface="+mn-lt"/>
              </a:rPr>
              <a:t>challenge.challenge</a:t>
            </a:r>
            <a:r>
              <a:rPr lang="en-US" sz="4000">
                <a:solidFill>
                  <a:srgbClr val="D4D4D4"/>
                </a:solidFill>
                <a:latin typeface="Consolas"/>
                <a:ea typeface="+mn-lt"/>
                <a:cs typeface="+mn-lt"/>
              </a:rPr>
              <a:t>(</a:t>
            </a:r>
            <a:r>
              <a:rPr lang="en-US" sz="4000" err="1">
                <a:solidFill>
                  <a:srgbClr val="D4D4D4"/>
                </a:solidFill>
                <a:latin typeface="Consolas"/>
                <a:ea typeface="+mn-lt"/>
                <a:cs typeface="+mn-lt"/>
              </a:rPr>
              <a:t>yn</a:t>
            </a:r>
            <a:r>
              <a:rPr lang="en-US" sz="4000">
                <a:solidFill>
                  <a:srgbClr val="D4D4D4"/>
                </a:solidFill>
                <a:latin typeface="Consolas"/>
                <a:ea typeface="+mn-lt"/>
                <a:cs typeface="+mn-lt"/>
              </a:rPr>
              <a:t>);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5A3C9CC-D054-49CB-8751-A50028737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err="1">
                <a:cs typeface="Calibri Light"/>
              </a:rPr>
              <a:t>Creación</a:t>
            </a:r>
            <a:r>
              <a:rPr lang="en-US">
                <a:cs typeface="Calibri Light"/>
              </a:rPr>
              <a:t> de </a:t>
            </a:r>
            <a:r>
              <a:rPr lang="en-US" err="1">
                <a:cs typeface="Calibri Light"/>
              </a:rPr>
              <a:t>índice</a:t>
            </a:r>
            <a:r>
              <a:rPr lang="en-US">
                <a:cs typeface="Calibri Light"/>
              </a:rPr>
              <a:t> de </a:t>
            </a:r>
            <a:r>
              <a:rPr lang="en-US" err="1">
                <a:cs typeface="Calibri Light"/>
              </a:rPr>
              <a:t>columna</a:t>
            </a:r>
            <a:r>
              <a:rPr lang="en-US">
                <a:cs typeface="Calibri Light"/>
              </a:rPr>
              <a:t> </a:t>
            </a:r>
            <a:r>
              <a:rPr lang="en-US" err="1">
                <a:cs typeface="Calibri Light"/>
              </a:rPr>
              <a:t>yn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F6862E39-44FA-4BFB-989C-2FC70C241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142" y="3894480"/>
            <a:ext cx="7942006" cy="177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350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5A3C9CC-D054-49CB-8751-A50028737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Plan de consulta 18 CON </a:t>
            </a:r>
            <a:r>
              <a:rPr lang="en-US" err="1">
                <a:cs typeface="Calibri Light"/>
              </a:rPr>
              <a:t>índice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E9A716E4-50E6-4C99-8395-723661AEE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078" y="1564141"/>
            <a:ext cx="9035845" cy="524142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C9CB87A-6D59-4531-8A8F-A59C99AE9A29}"/>
              </a:ext>
            </a:extLst>
          </p:cNvPr>
          <p:cNvSpPr/>
          <p:nvPr/>
        </p:nvSpPr>
        <p:spPr>
          <a:xfrm>
            <a:off x="2898057" y="4446637"/>
            <a:ext cx="3465869" cy="25809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52CA0D2-F2C6-4862-A292-F83A8843DBEC}"/>
              </a:ext>
            </a:extLst>
          </p:cNvPr>
          <p:cNvSpPr/>
          <p:nvPr/>
        </p:nvSpPr>
        <p:spPr>
          <a:xfrm>
            <a:off x="8514733" y="4446636"/>
            <a:ext cx="725128" cy="25809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50829F4-DA5E-4D8F-B0F5-A533FC462B4E}"/>
              </a:ext>
            </a:extLst>
          </p:cNvPr>
          <p:cNvSpPr/>
          <p:nvPr/>
        </p:nvSpPr>
        <p:spPr>
          <a:xfrm>
            <a:off x="8514732" y="5884603"/>
            <a:ext cx="725128" cy="25809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7E1A480-615F-4D5E-A006-5133AFB67606}"/>
              </a:ext>
            </a:extLst>
          </p:cNvPr>
          <p:cNvSpPr/>
          <p:nvPr/>
        </p:nvSpPr>
        <p:spPr>
          <a:xfrm>
            <a:off x="2898056" y="5884604"/>
            <a:ext cx="3465869" cy="25809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278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5A3C9CC-D054-49CB-8751-A50028737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Plan de consulta 18 SIN </a:t>
            </a:r>
            <a:r>
              <a:rPr lang="en-US" err="1">
                <a:cs typeface="Calibri Light"/>
              </a:rPr>
              <a:t>índice</a:t>
            </a:r>
            <a:endParaRPr lang="en-US" err="1"/>
          </a:p>
        </p:txBody>
      </p:sp>
      <p:pic>
        <p:nvPicPr>
          <p:cNvPr id="7" name="Picture 8" descr="Table&#10;&#10;Description automatically generated">
            <a:extLst>
              <a:ext uri="{FF2B5EF4-FFF2-40B4-BE49-F238E27FC236}">
                <a16:creationId xmlns:a16="http://schemas.microsoft.com/office/drawing/2014/main" id="{F54610C1-1AD4-479D-9873-38F15971A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045" y="1517355"/>
            <a:ext cx="8433619" cy="5113775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948020-C577-404A-AB74-4CA72F6F25A0}"/>
              </a:ext>
            </a:extLst>
          </p:cNvPr>
          <p:cNvSpPr/>
          <p:nvPr/>
        </p:nvSpPr>
        <p:spPr>
          <a:xfrm>
            <a:off x="3045541" y="4446637"/>
            <a:ext cx="3097160" cy="25809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6F9467-A54F-439B-909B-F0BB297F4E1E}"/>
              </a:ext>
            </a:extLst>
          </p:cNvPr>
          <p:cNvSpPr/>
          <p:nvPr/>
        </p:nvSpPr>
        <p:spPr>
          <a:xfrm>
            <a:off x="8146023" y="4446636"/>
            <a:ext cx="651387" cy="25809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19AED5E-4841-4D5B-8E36-B9681A26EA04}"/>
              </a:ext>
            </a:extLst>
          </p:cNvPr>
          <p:cNvSpPr/>
          <p:nvPr/>
        </p:nvSpPr>
        <p:spPr>
          <a:xfrm>
            <a:off x="8146021" y="5884603"/>
            <a:ext cx="651386" cy="25809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BA16C0A-8FFC-4A0F-A0DE-16051FC82391}"/>
              </a:ext>
            </a:extLst>
          </p:cNvPr>
          <p:cNvSpPr/>
          <p:nvPr/>
        </p:nvSpPr>
        <p:spPr>
          <a:xfrm>
            <a:off x="3045540" y="5884604"/>
            <a:ext cx="3047999" cy="25809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9559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80A0-7C6B-4CC6-88BC-BF4AFA94A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>
                <a:ea typeface="+mj-lt"/>
                <a:cs typeface="+mj-lt"/>
              </a:rPr>
              <a:t>14. Generar 100.000 registros (con valores aleatorios pero que cada dato no exceda los límites máximos y mínimos de cada atributo) e insertarlos en la tabla </a:t>
            </a:r>
            <a:r>
              <a:rPr lang="es-CO" err="1">
                <a:ea typeface="+mj-lt"/>
                <a:cs typeface="+mj-lt"/>
              </a:rPr>
              <a:t>challenge</a:t>
            </a:r>
            <a:r>
              <a:rPr lang="es-CO">
                <a:ea typeface="+mj-lt"/>
                <a:cs typeface="+mj-lt"/>
              </a:rPr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55B68-EFE2-4333-BAFD-5F5AF8318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30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21D4633-593A-4798-9503-62FEBD66CE51}"/>
              </a:ext>
            </a:extLst>
          </p:cNvPr>
          <p:cNvSpPr txBox="1"/>
          <p:nvPr/>
        </p:nvSpPr>
        <p:spPr>
          <a:xfrm>
            <a:off x="1344038" y="1879060"/>
            <a:ext cx="9503923" cy="3108543"/>
          </a:xfrm>
          <a:prstGeom prst="rect">
            <a:avLst/>
          </a:prstGeom>
          <a:solidFill>
            <a:srgbClr val="2E344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CO" sz="2400" noProof="1">
                <a:solidFill>
                  <a:srgbClr val="616E88"/>
                </a:solidFill>
                <a:latin typeface="Consolas"/>
                <a:cs typeface="Segoe UI"/>
              </a:rPr>
              <a:t>-- More space for the initial tablespace*</a:t>
            </a:r>
            <a:r>
              <a:rPr lang="es-CO" sz="2400" noProof="1">
                <a:solidFill>
                  <a:srgbClr val="616E88"/>
                </a:solidFill>
                <a:latin typeface="Consolas"/>
              </a:rPr>
              <a:t> </a:t>
            </a:r>
          </a:p>
          <a:p>
            <a:r>
              <a:rPr lang="es-CO" sz="2400" noProof="1">
                <a:solidFill>
                  <a:srgbClr val="81A1C1"/>
                </a:solidFill>
                <a:latin typeface="Consolas"/>
                <a:cs typeface="Segoe UI"/>
              </a:rPr>
              <a:t>ALTER</a:t>
            </a:r>
            <a:r>
              <a:rPr lang="es-CO" sz="2400" noProof="1">
                <a:solidFill>
                  <a:srgbClr val="D8DEE9"/>
                </a:solidFill>
                <a:latin typeface="Consolas"/>
                <a:cs typeface="Segoe UI"/>
              </a:rPr>
              <a:t> TABLESPACE challenge</a:t>
            </a:r>
            <a:r>
              <a:rPr lang="es-CO" sz="2400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sz="2400" noProof="1">
                <a:solidFill>
                  <a:srgbClr val="D8DEE9"/>
                </a:solidFill>
                <a:latin typeface="Consolas"/>
                <a:cs typeface="Segoe UI"/>
              </a:rPr>
              <a:t>    </a:t>
            </a:r>
            <a:r>
              <a:rPr lang="es-CO" sz="2400" noProof="1">
                <a:solidFill>
                  <a:srgbClr val="81A1C1"/>
                </a:solidFill>
                <a:latin typeface="Consolas"/>
                <a:cs typeface="Segoe UI"/>
              </a:rPr>
              <a:t>ADD</a:t>
            </a:r>
            <a:r>
              <a:rPr lang="es-CO" sz="2400" noProof="1">
                <a:solidFill>
                  <a:srgbClr val="D8DEE9"/>
                </a:solidFill>
                <a:latin typeface="Consolas"/>
                <a:cs typeface="Segoe UI"/>
              </a:rPr>
              <a:t> DATAFILE </a:t>
            </a:r>
            <a:r>
              <a:rPr lang="es-CO" sz="2400" noProof="1">
                <a:solidFill>
                  <a:srgbClr val="ECEFF4"/>
                </a:solidFill>
                <a:latin typeface="Consolas"/>
                <a:cs typeface="Segoe UI"/>
              </a:rPr>
              <a:t>'</a:t>
            </a:r>
            <a:r>
              <a:rPr lang="es-CO" sz="2400" noProof="1">
                <a:solidFill>
                  <a:srgbClr val="A3BE8C"/>
                </a:solidFill>
                <a:latin typeface="Consolas"/>
                <a:cs typeface="Segoe UI"/>
              </a:rPr>
              <a:t>C:\app\User\product\21c\oradata\XE\ChallengeTableSpace2E.dbf</a:t>
            </a:r>
            <a:r>
              <a:rPr lang="es-CO" sz="2400" noProof="1">
                <a:solidFill>
                  <a:srgbClr val="ECEFF4"/>
                </a:solidFill>
                <a:latin typeface="Consolas"/>
                <a:cs typeface="Segoe UI"/>
              </a:rPr>
              <a:t>'</a:t>
            </a:r>
            <a:r>
              <a:rPr lang="es-CO" sz="2400" noProof="1">
                <a:solidFill>
                  <a:srgbClr val="ECEFF4"/>
                </a:solidFill>
                <a:latin typeface="Consolas"/>
              </a:rPr>
              <a:t> </a:t>
            </a:r>
          </a:p>
          <a:p>
            <a:r>
              <a:rPr lang="es-CO" sz="2400" noProof="1">
                <a:solidFill>
                  <a:srgbClr val="D8DEE9"/>
                </a:solidFill>
                <a:latin typeface="Consolas"/>
                <a:cs typeface="Segoe UI"/>
              </a:rPr>
              <a:t>    SIZE 10M</a:t>
            </a:r>
            <a:r>
              <a:rPr lang="es-CO" sz="2400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sz="2400" noProof="1">
                <a:solidFill>
                  <a:srgbClr val="D8DEE9"/>
                </a:solidFill>
                <a:latin typeface="Consolas"/>
                <a:cs typeface="Segoe UI"/>
              </a:rPr>
              <a:t>    AUTOEXTEND </a:t>
            </a:r>
            <a:r>
              <a:rPr lang="es-CO" sz="2400" noProof="1">
                <a:solidFill>
                  <a:srgbClr val="81A1C1"/>
                </a:solidFill>
                <a:latin typeface="Consolas"/>
                <a:cs typeface="Segoe UI"/>
              </a:rPr>
              <a:t>ON</a:t>
            </a:r>
            <a:r>
              <a:rPr lang="es-CO" sz="2400" noProof="1">
                <a:solidFill>
                  <a:srgbClr val="D8DEE9"/>
                </a:solidFill>
                <a:latin typeface="Consolas"/>
                <a:cs typeface="Segoe UI"/>
              </a:rPr>
              <a:t>;</a:t>
            </a:r>
            <a:r>
              <a:rPr lang="es-CO" sz="2400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endParaRPr lang="es-CO" sz="280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200994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80A0-7C6B-4CC6-88BC-BF4AFA94A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>
                <a:ea typeface="+mj-lt"/>
                <a:cs typeface="+mj-lt"/>
              </a:rPr>
              <a:t>2. Crear un usuario de solo lectura en la </a:t>
            </a:r>
            <a:r>
              <a:rPr lang="es-CO" err="1">
                <a:ea typeface="+mj-lt"/>
                <a:cs typeface="+mj-lt"/>
              </a:rPr>
              <a:t>bd</a:t>
            </a:r>
            <a:r>
              <a:rPr lang="es-CO">
                <a:ea typeface="+mj-lt"/>
                <a:cs typeface="+mj-lt"/>
              </a:rPr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55B68-EFE2-4333-BAFD-5F5AF8318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0804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DB98C3-AFAB-4A61-A79F-028E283795B3}"/>
              </a:ext>
            </a:extLst>
          </p:cNvPr>
          <p:cNvSpPr txBox="1"/>
          <p:nvPr/>
        </p:nvSpPr>
        <p:spPr>
          <a:xfrm>
            <a:off x="870023" y="1597386"/>
            <a:ext cx="10456283" cy="3662541"/>
          </a:xfrm>
          <a:prstGeom prst="rect">
            <a:avLst/>
          </a:prstGeom>
          <a:solidFill>
            <a:srgbClr val="2E344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CO" sz="2000" noProof="1">
                <a:solidFill>
                  <a:srgbClr val="616E88"/>
                </a:solidFill>
                <a:latin typeface="Consolas"/>
                <a:cs typeface="Segoe UI"/>
              </a:rPr>
              <a:t>-- Loop : Procedure</a:t>
            </a:r>
            <a:r>
              <a:rPr lang="es-CO" sz="2000" noProof="1">
                <a:solidFill>
                  <a:srgbClr val="616E88"/>
                </a:solidFill>
                <a:latin typeface="Consolas"/>
              </a:rPr>
              <a:t> </a:t>
            </a:r>
          </a:p>
          <a:p>
            <a:r>
              <a:rPr lang="es-CO" sz="2000" noProof="1">
                <a:solidFill>
                  <a:srgbClr val="81A1C1"/>
                </a:solidFill>
                <a:latin typeface="Consolas"/>
                <a:cs typeface="Segoe UI"/>
              </a:rPr>
              <a:t>CREATE</a:t>
            </a:r>
            <a:r>
              <a:rPr lang="es-CO" sz="2000" noProof="1">
                <a:solidFill>
                  <a:srgbClr val="D8DEE9"/>
                </a:solidFill>
                <a:latin typeface="Consolas"/>
                <a:cs typeface="Segoe UI"/>
              </a:rPr>
              <a:t> </a:t>
            </a:r>
            <a:r>
              <a:rPr lang="es-CO" sz="2000" noProof="1">
                <a:solidFill>
                  <a:srgbClr val="81A1C1"/>
                </a:solidFill>
                <a:latin typeface="Consolas"/>
                <a:cs typeface="Segoe UI"/>
              </a:rPr>
              <a:t>OR</a:t>
            </a:r>
            <a:r>
              <a:rPr lang="es-CO" sz="2000" noProof="1">
                <a:solidFill>
                  <a:srgbClr val="D8DEE9"/>
                </a:solidFill>
                <a:latin typeface="Consolas"/>
                <a:cs typeface="Segoe UI"/>
              </a:rPr>
              <a:t> </a:t>
            </a:r>
            <a:r>
              <a:rPr lang="es-CO" sz="2000" noProof="1">
                <a:solidFill>
                  <a:srgbClr val="88C0D0"/>
                </a:solidFill>
                <a:latin typeface="Consolas"/>
                <a:cs typeface="Segoe UI"/>
              </a:rPr>
              <a:t>REPLACE </a:t>
            </a:r>
            <a:r>
              <a:rPr lang="es-CO" sz="2000" noProof="1">
                <a:solidFill>
                  <a:srgbClr val="81A1C1"/>
                </a:solidFill>
                <a:latin typeface="Consolas"/>
                <a:cs typeface="Segoe UI"/>
              </a:rPr>
              <a:t>PROCEDURE</a:t>
            </a:r>
            <a:r>
              <a:rPr lang="es-CO" sz="2000" noProof="1">
                <a:solidFill>
                  <a:srgbClr val="D8DEE9"/>
                </a:solidFill>
                <a:latin typeface="Consolas"/>
                <a:cs typeface="Segoe UI"/>
              </a:rPr>
              <a:t> random_insert</a:t>
            </a:r>
            <a:r>
              <a:rPr lang="es-CO" sz="2000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sz="2000" noProof="1">
                <a:solidFill>
                  <a:srgbClr val="D8DEE9"/>
                </a:solidFill>
                <a:latin typeface="Consolas"/>
                <a:cs typeface="Segoe UI"/>
              </a:rPr>
              <a:t>    (numberOfRows </a:t>
            </a:r>
            <a:r>
              <a:rPr lang="es-CO" sz="2000" noProof="1">
                <a:solidFill>
                  <a:srgbClr val="81A1C1"/>
                </a:solidFill>
                <a:latin typeface="Consolas"/>
                <a:cs typeface="Segoe UI"/>
              </a:rPr>
              <a:t>IN</a:t>
            </a:r>
            <a:r>
              <a:rPr lang="es-CO" sz="2000" noProof="1">
                <a:solidFill>
                  <a:srgbClr val="D8DEE9"/>
                </a:solidFill>
                <a:latin typeface="Consolas"/>
                <a:cs typeface="Segoe UI"/>
              </a:rPr>
              <a:t> </a:t>
            </a:r>
            <a:r>
              <a:rPr lang="es-CO" sz="2000" noProof="1">
                <a:solidFill>
                  <a:srgbClr val="81A1C1"/>
                </a:solidFill>
                <a:latin typeface="Consolas"/>
                <a:cs typeface="Segoe UI"/>
              </a:rPr>
              <a:t>NUMBER</a:t>
            </a:r>
            <a:r>
              <a:rPr lang="es-CO" sz="2000" noProof="1">
                <a:solidFill>
                  <a:srgbClr val="D8DEE9"/>
                </a:solidFill>
                <a:latin typeface="Consolas"/>
                <a:cs typeface="Segoe UI"/>
              </a:rPr>
              <a:t>)</a:t>
            </a:r>
            <a:r>
              <a:rPr lang="es-CO" sz="2000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sz="2400" noProof="1">
                <a:latin typeface="WordVisiCarriageReturn_MSFontService"/>
              </a:rPr>
              <a:t> </a:t>
            </a:r>
            <a:br>
              <a:rPr lang="es-CO" sz="2400" noProof="1">
                <a:latin typeface="WordVisiCarriageReturn_MSFontService"/>
              </a:rPr>
            </a:br>
            <a:r>
              <a:rPr lang="es-CO" sz="2400" noProof="1">
                <a:cs typeface="Calibri"/>
              </a:rPr>
              <a:t> </a:t>
            </a:r>
          </a:p>
          <a:p>
            <a:r>
              <a:rPr lang="es-CO" sz="2000" noProof="1">
                <a:solidFill>
                  <a:srgbClr val="81A1C1"/>
                </a:solidFill>
                <a:latin typeface="Consolas"/>
                <a:cs typeface="Segoe UI"/>
              </a:rPr>
              <a:t>IS</a:t>
            </a:r>
            <a:r>
              <a:rPr lang="es-CO" sz="2000" noProof="1">
                <a:solidFill>
                  <a:srgbClr val="81A1C1"/>
                </a:solidFill>
                <a:latin typeface="Consolas"/>
              </a:rPr>
              <a:t> </a:t>
            </a:r>
          </a:p>
          <a:p>
            <a:r>
              <a:rPr lang="es-CO" sz="2000" noProof="1">
                <a:solidFill>
                  <a:srgbClr val="D8DEE9"/>
                </a:solidFill>
                <a:latin typeface="Consolas"/>
                <a:cs typeface="Segoe UI"/>
              </a:rPr>
              <a:t>    v_mindate </a:t>
            </a:r>
            <a:r>
              <a:rPr lang="es-CO" sz="2000" noProof="1">
                <a:solidFill>
                  <a:srgbClr val="81A1C1"/>
                </a:solidFill>
                <a:latin typeface="Consolas"/>
                <a:cs typeface="Segoe UI"/>
              </a:rPr>
              <a:t>NUMBER</a:t>
            </a:r>
            <a:r>
              <a:rPr lang="es-CO" sz="2000" noProof="1">
                <a:solidFill>
                  <a:srgbClr val="D8DEE9"/>
                </a:solidFill>
                <a:latin typeface="Consolas"/>
                <a:cs typeface="Segoe UI"/>
              </a:rPr>
              <a:t> :</a:t>
            </a:r>
            <a:r>
              <a:rPr lang="es-CO" sz="2000" noProof="1">
                <a:solidFill>
                  <a:srgbClr val="81A1C1"/>
                </a:solidFill>
                <a:latin typeface="Consolas"/>
                <a:cs typeface="Segoe UI"/>
              </a:rPr>
              <a:t>=</a:t>
            </a:r>
            <a:r>
              <a:rPr lang="es-CO" sz="2000" noProof="1">
                <a:solidFill>
                  <a:srgbClr val="D8DEE9"/>
                </a:solidFill>
                <a:latin typeface="Consolas"/>
                <a:cs typeface="Segoe UI"/>
              </a:rPr>
              <a:t> TO_CHAR(TO_DATE(</a:t>
            </a:r>
            <a:r>
              <a:rPr lang="es-CO" sz="2000" noProof="1">
                <a:solidFill>
                  <a:srgbClr val="ECEFF4"/>
                </a:solidFill>
                <a:latin typeface="Consolas"/>
                <a:cs typeface="Segoe UI"/>
              </a:rPr>
              <a:t>'</a:t>
            </a:r>
            <a:r>
              <a:rPr lang="es-CO" sz="2000" noProof="1">
                <a:solidFill>
                  <a:srgbClr val="A3BE8C"/>
                </a:solidFill>
                <a:latin typeface="Consolas"/>
                <a:cs typeface="Segoe UI"/>
              </a:rPr>
              <a:t>01/01/2000</a:t>
            </a:r>
            <a:r>
              <a:rPr lang="es-CO" sz="2000" noProof="1">
                <a:solidFill>
                  <a:srgbClr val="ECEFF4"/>
                </a:solidFill>
                <a:latin typeface="Consolas"/>
                <a:cs typeface="Segoe UI"/>
              </a:rPr>
              <a:t>'</a:t>
            </a:r>
            <a:r>
              <a:rPr lang="es-CO" sz="2000" noProof="1">
                <a:solidFill>
                  <a:srgbClr val="D8DEE9"/>
                </a:solidFill>
                <a:latin typeface="Consolas"/>
                <a:cs typeface="Segoe UI"/>
              </a:rPr>
              <a:t>,</a:t>
            </a:r>
            <a:r>
              <a:rPr lang="es-CO" sz="2000" noProof="1">
                <a:solidFill>
                  <a:srgbClr val="ECEFF4"/>
                </a:solidFill>
                <a:latin typeface="Consolas"/>
                <a:cs typeface="Segoe UI"/>
              </a:rPr>
              <a:t>'</a:t>
            </a:r>
            <a:r>
              <a:rPr lang="es-CO" sz="2000" noProof="1">
                <a:solidFill>
                  <a:srgbClr val="A3BE8C"/>
                </a:solidFill>
                <a:latin typeface="Consolas"/>
                <a:cs typeface="Segoe UI"/>
              </a:rPr>
              <a:t>DD/MM/YYYY</a:t>
            </a:r>
            <a:r>
              <a:rPr lang="es-CO" sz="2000" noProof="1">
                <a:solidFill>
                  <a:srgbClr val="ECEFF4"/>
                </a:solidFill>
                <a:latin typeface="Consolas"/>
                <a:cs typeface="Segoe UI"/>
              </a:rPr>
              <a:t>'</a:t>
            </a:r>
            <a:r>
              <a:rPr lang="es-CO" sz="2000" noProof="1">
                <a:solidFill>
                  <a:srgbClr val="D8DEE9"/>
                </a:solidFill>
                <a:latin typeface="Consolas"/>
                <a:cs typeface="Segoe UI"/>
              </a:rPr>
              <a:t>),</a:t>
            </a:r>
            <a:r>
              <a:rPr lang="es-CO" sz="2000" noProof="1">
                <a:solidFill>
                  <a:srgbClr val="ECEFF4"/>
                </a:solidFill>
                <a:latin typeface="Consolas"/>
                <a:cs typeface="Segoe UI"/>
              </a:rPr>
              <a:t>'</a:t>
            </a:r>
            <a:r>
              <a:rPr lang="es-CO" sz="2000" noProof="1">
                <a:solidFill>
                  <a:srgbClr val="A3BE8C"/>
                </a:solidFill>
                <a:latin typeface="Consolas"/>
                <a:cs typeface="Segoe UI"/>
              </a:rPr>
              <a:t>J</a:t>
            </a:r>
            <a:r>
              <a:rPr lang="es-CO" sz="2000" noProof="1">
                <a:solidFill>
                  <a:srgbClr val="ECEFF4"/>
                </a:solidFill>
                <a:latin typeface="Consolas"/>
                <a:cs typeface="Segoe UI"/>
              </a:rPr>
              <a:t>'</a:t>
            </a:r>
            <a:r>
              <a:rPr lang="es-CO" sz="2000" noProof="1">
                <a:solidFill>
                  <a:srgbClr val="D8DEE9"/>
                </a:solidFill>
                <a:latin typeface="Consolas"/>
                <a:cs typeface="Segoe UI"/>
              </a:rPr>
              <a:t>);</a:t>
            </a:r>
            <a:r>
              <a:rPr lang="es-CO" sz="2000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sz="2000" noProof="1">
                <a:solidFill>
                  <a:srgbClr val="D8DEE9"/>
                </a:solidFill>
                <a:latin typeface="Consolas"/>
                <a:cs typeface="Segoe UI"/>
              </a:rPr>
              <a:t>    v_sysdate </a:t>
            </a:r>
            <a:r>
              <a:rPr lang="es-CO" sz="2000" noProof="1">
                <a:solidFill>
                  <a:srgbClr val="81A1C1"/>
                </a:solidFill>
                <a:latin typeface="Consolas"/>
                <a:cs typeface="Segoe UI"/>
              </a:rPr>
              <a:t>NUMBER</a:t>
            </a:r>
            <a:r>
              <a:rPr lang="es-CO" sz="2000" noProof="1">
                <a:solidFill>
                  <a:srgbClr val="D8DEE9"/>
                </a:solidFill>
                <a:latin typeface="Consolas"/>
                <a:cs typeface="Segoe UI"/>
              </a:rPr>
              <a:t> :</a:t>
            </a:r>
            <a:r>
              <a:rPr lang="es-CO" sz="2000" noProof="1">
                <a:solidFill>
                  <a:srgbClr val="81A1C1"/>
                </a:solidFill>
                <a:latin typeface="Consolas"/>
                <a:cs typeface="Segoe UI"/>
              </a:rPr>
              <a:t>=</a:t>
            </a:r>
            <a:r>
              <a:rPr lang="es-CO" sz="2000" noProof="1">
                <a:solidFill>
                  <a:srgbClr val="D8DEE9"/>
                </a:solidFill>
                <a:latin typeface="Consolas"/>
                <a:cs typeface="Segoe UI"/>
              </a:rPr>
              <a:t>  TO_CHAR(</a:t>
            </a:r>
            <a:r>
              <a:rPr lang="es-CO" sz="2000" noProof="1">
                <a:solidFill>
                  <a:srgbClr val="81A1C1"/>
                </a:solidFill>
                <a:latin typeface="Consolas"/>
                <a:cs typeface="Segoe UI"/>
              </a:rPr>
              <a:t>SYSDATE</a:t>
            </a:r>
            <a:r>
              <a:rPr lang="es-CO" sz="2000" noProof="1">
                <a:solidFill>
                  <a:srgbClr val="D8DEE9"/>
                </a:solidFill>
                <a:latin typeface="Consolas"/>
                <a:cs typeface="Segoe UI"/>
              </a:rPr>
              <a:t>, </a:t>
            </a:r>
            <a:r>
              <a:rPr lang="es-CO" sz="2000" noProof="1">
                <a:solidFill>
                  <a:srgbClr val="ECEFF4"/>
                </a:solidFill>
                <a:latin typeface="Consolas"/>
                <a:cs typeface="Segoe UI"/>
              </a:rPr>
              <a:t>'</a:t>
            </a:r>
            <a:r>
              <a:rPr lang="es-CO" sz="2000" noProof="1">
                <a:solidFill>
                  <a:srgbClr val="A3BE8C"/>
                </a:solidFill>
                <a:latin typeface="Consolas"/>
                <a:cs typeface="Segoe UI"/>
              </a:rPr>
              <a:t>J</a:t>
            </a:r>
            <a:r>
              <a:rPr lang="es-CO" sz="2000" noProof="1">
                <a:solidFill>
                  <a:srgbClr val="ECEFF4"/>
                </a:solidFill>
                <a:latin typeface="Consolas"/>
                <a:cs typeface="Segoe UI"/>
              </a:rPr>
              <a:t>'</a:t>
            </a:r>
            <a:r>
              <a:rPr lang="es-CO" sz="2000" noProof="1">
                <a:solidFill>
                  <a:srgbClr val="D8DEE9"/>
                </a:solidFill>
                <a:latin typeface="Consolas"/>
                <a:cs typeface="Segoe UI"/>
              </a:rPr>
              <a:t>);</a:t>
            </a:r>
            <a:r>
              <a:rPr lang="es-CO" sz="2000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sz="2000" noProof="1">
                <a:solidFill>
                  <a:srgbClr val="D8DEE9"/>
                </a:solidFill>
                <a:latin typeface="Consolas"/>
                <a:cs typeface="Segoe UI"/>
              </a:rPr>
              <a:t>    v_rowsIn </a:t>
            </a:r>
            <a:r>
              <a:rPr lang="es-CO" sz="2000" noProof="1">
                <a:solidFill>
                  <a:srgbClr val="81A1C1"/>
                </a:solidFill>
                <a:latin typeface="Consolas"/>
                <a:cs typeface="Segoe UI"/>
              </a:rPr>
              <a:t>NUMBER</a:t>
            </a:r>
            <a:r>
              <a:rPr lang="es-CO" sz="2000" noProof="1">
                <a:solidFill>
                  <a:srgbClr val="D8DEE9"/>
                </a:solidFill>
                <a:latin typeface="Consolas"/>
                <a:cs typeface="Segoe UI"/>
              </a:rPr>
              <a:t> :</a:t>
            </a:r>
            <a:r>
              <a:rPr lang="es-CO" sz="2000" noProof="1">
                <a:solidFill>
                  <a:srgbClr val="81A1C1"/>
                </a:solidFill>
                <a:latin typeface="Consolas"/>
                <a:cs typeface="Segoe UI"/>
              </a:rPr>
              <a:t>=</a:t>
            </a:r>
            <a:r>
              <a:rPr lang="es-CO" sz="2000" noProof="1">
                <a:solidFill>
                  <a:srgbClr val="D8DEE9"/>
                </a:solidFill>
                <a:latin typeface="Consolas"/>
                <a:cs typeface="Segoe UI"/>
              </a:rPr>
              <a:t> </a:t>
            </a:r>
            <a:r>
              <a:rPr lang="es-CO" sz="2000" noProof="1">
                <a:solidFill>
                  <a:srgbClr val="B48EAD"/>
                </a:solidFill>
                <a:latin typeface="Consolas"/>
                <a:cs typeface="Segoe UI"/>
              </a:rPr>
              <a:t>0</a:t>
            </a:r>
            <a:r>
              <a:rPr lang="es-CO" sz="2000" noProof="1">
                <a:solidFill>
                  <a:srgbClr val="D8DEE9"/>
                </a:solidFill>
                <a:latin typeface="Consolas"/>
                <a:cs typeface="Segoe UI"/>
              </a:rPr>
              <a:t>;</a:t>
            </a:r>
            <a:r>
              <a:rPr lang="es-CO" sz="2000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sz="2000" noProof="1">
                <a:solidFill>
                  <a:srgbClr val="D8DEE9"/>
                </a:solidFill>
                <a:latin typeface="Consolas"/>
                <a:cs typeface="Segoe UI"/>
              </a:rPr>
              <a:t>    v_numberOfRows </a:t>
            </a:r>
            <a:r>
              <a:rPr lang="es-CO" sz="2000" noProof="1">
                <a:solidFill>
                  <a:srgbClr val="81A1C1"/>
                </a:solidFill>
                <a:latin typeface="Consolas"/>
                <a:cs typeface="Segoe UI"/>
              </a:rPr>
              <a:t>NUMBER</a:t>
            </a:r>
            <a:r>
              <a:rPr lang="es-CO" sz="2000" noProof="1">
                <a:solidFill>
                  <a:srgbClr val="D8DEE9"/>
                </a:solidFill>
                <a:latin typeface="Consolas"/>
                <a:cs typeface="Segoe UI"/>
              </a:rPr>
              <a:t> :</a:t>
            </a:r>
            <a:r>
              <a:rPr lang="es-CO" sz="2000" noProof="1">
                <a:solidFill>
                  <a:srgbClr val="81A1C1"/>
                </a:solidFill>
                <a:latin typeface="Consolas"/>
                <a:cs typeface="Segoe UI"/>
              </a:rPr>
              <a:t>=</a:t>
            </a:r>
            <a:r>
              <a:rPr lang="es-CO" sz="2000" noProof="1">
                <a:solidFill>
                  <a:srgbClr val="D8DEE9"/>
                </a:solidFill>
                <a:latin typeface="Consolas"/>
                <a:cs typeface="Segoe UI"/>
              </a:rPr>
              <a:t> numberOfRows;</a:t>
            </a:r>
            <a:r>
              <a:rPr lang="es-CO" sz="2000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endParaRPr lang="es-CO" sz="240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5285626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C2F6EB-3DAF-4033-8791-2C99DD82BB52}"/>
              </a:ext>
            </a:extLst>
          </p:cNvPr>
          <p:cNvSpPr txBox="1"/>
          <p:nvPr/>
        </p:nvSpPr>
        <p:spPr>
          <a:xfrm>
            <a:off x="2697804" y="157283"/>
            <a:ext cx="6796390" cy="3046988"/>
          </a:xfrm>
          <a:prstGeom prst="rect">
            <a:avLst/>
          </a:prstGeom>
          <a:solidFill>
            <a:srgbClr val="2E344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CO" sz="1050" noProof="1">
                <a:solidFill>
                  <a:srgbClr val="81A1C1"/>
                </a:solidFill>
                <a:latin typeface="Consolas"/>
                <a:cs typeface="Segoe UI"/>
              </a:rPr>
              <a:t>BEGIN</a:t>
            </a:r>
            <a:r>
              <a:rPr lang="es-CO" sz="1050" noProof="1">
                <a:solidFill>
                  <a:srgbClr val="81A1C1"/>
                </a:solidFill>
                <a:latin typeface="Consolas"/>
              </a:rPr>
              <a:t> </a:t>
            </a:r>
          </a:p>
          <a:p>
            <a:endParaRPr lang="es-CO" sz="1100" noProof="1">
              <a:cs typeface="Calibri"/>
            </a:endParaRPr>
          </a:p>
          <a:p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    </a:t>
            </a:r>
            <a:r>
              <a:rPr lang="es-CO" sz="1050" noProof="1">
                <a:solidFill>
                  <a:srgbClr val="81A1C1"/>
                </a:solidFill>
                <a:latin typeface="Consolas"/>
                <a:cs typeface="Segoe UI"/>
              </a:rPr>
              <a:t>LOOP</a:t>
            </a:r>
            <a:r>
              <a:rPr lang="es-CO" sz="1050" noProof="1">
                <a:solidFill>
                  <a:srgbClr val="81A1C1"/>
                </a:solidFill>
                <a:latin typeface="Consolas"/>
              </a:rPr>
              <a:t> </a:t>
            </a:r>
          </a:p>
          <a:p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        </a:t>
            </a:r>
            <a:r>
              <a:rPr lang="es-CO" sz="1050" noProof="1">
                <a:solidFill>
                  <a:srgbClr val="81A1C1"/>
                </a:solidFill>
                <a:latin typeface="Consolas"/>
                <a:cs typeface="Segoe UI"/>
              </a:rPr>
              <a:t>BEGIN</a:t>
            </a:r>
            <a:r>
              <a:rPr lang="es-CO" sz="1050" noProof="1">
                <a:solidFill>
                  <a:srgbClr val="81A1C1"/>
                </a:solidFill>
                <a:latin typeface="Consolas"/>
              </a:rPr>
              <a:t> </a:t>
            </a:r>
          </a:p>
          <a:p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            </a:t>
            </a:r>
            <a:r>
              <a:rPr lang="es-CO" sz="1050" noProof="1">
                <a:solidFill>
                  <a:srgbClr val="81A1C1"/>
                </a:solidFill>
                <a:latin typeface="Consolas"/>
                <a:cs typeface="Segoe UI"/>
              </a:rPr>
              <a:t>INSERT</a:t>
            </a:r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 </a:t>
            </a:r>
            <a:r>
              <a:rPr lang="es-CO" sz="1050" noProof="1">
                <a:solidFill>
                  <a:srgbClr val="81A1C1"/>
                </a:solidFill>
                <a:latin typeface="Consolas"/>
                <a:cs typeface="Segoe UI"/>
              </a:rPr>
              <a:t>INTO</a:t>
            </a:r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 challenge.challenge(yn, age, birthday, bool, city, ccnumber, </a:t>
            </a:r>
            <a:r>
              <a:rPr lang="es-CO" sz="1050" noProof="1">
                <a:solidFill>
                  <a:srgbClr val="ECEFF4"/>
                </a:solidFill>
                <a:latin typeface="Consolas"/>
                <a:cs typeface="Segoe UI"/>
              </a:rPr>
              <a:t>"</a:t>
            </a:r>
            <a:r>
              <a:rPr lang="es-CO" sz="1050" noProof="1">
                <a:solidFill>
                  <a:srgbClr val="A3BE8C"/>
                </a:solidFill>
                <a:latin typeface="Consolas"/>
                <a:cs typeface="Segoe UI"/>
              </a:rPr>
              <a:t>date</a:t>
            </a:r>
            <a:r>
              <a:rPr lang="es-CO" sz="1050" noProof="1">
                <a:solidFill>
                  <a:srgbClr val="ECEFF4"/>
                </a:solidFill>
                <a:latin typeface="Consolas"/>
                <a:cs typeface="Segoe UI"/>
              </a:rPr>
              <a:t>"</a:t>
            </a:r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, digit, dollar, </a:t>
            </a:r>
            <a:r>
              <a:rPr lang="es-CO" sz="1050" noProof="1">
                <a:solidFill>
                  <a:srgbClr val="ECEFF4"/>
                </a:solidFill>
                <a:latin typeface="Consolas"/>
                <a:cs typeface="Segoe UI"/>
              </a:rPr>
              <a:t>"</a:t>
            </a:r>
            <a:r>
              <a:rPr lang="es-CO" sz="1050" noProof="1">
                <a:solidFill>
                  <a:srgbClr val="A3BE8C"/>
                </a:solidFill>
                <a:latin typeface="Consolas"/>
                <a:cs typeface="Segoe UI"/>
              </a:rPr>
              <a:t>first</a:t>
            </a:r>
            <a:r>
              <a:rPr lang="es-CO" sz="1050" noProof="1">
                <a:solidFill>
                  <a:srgbClr val="ECEFF4"/>
                </a:solidFill>
                <a:latin typeface="Consolas"/>
                <a:cs typeface="Segoe UI"/>
              </a:rPr>
              <a:t>"</a:t>
            </a:r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, chifre, </a:t>
            </a:r>
            <a:r>
              <a:rPr lang="es-CO" sz="1050" noProof="1">
                <a:solidFill>
                  <a:srgbClr val="ECEFF4"/>
                </a:solidFill>
                <a:latin typeface="Consolas"/>
                <a:cs typeface="Segoe UI"/>
              </a:rPr>
              <a:t>"</a:t>
            </a:r>
            <a:r>
              <a:rPr lang="es-CO" sz="1050" noProof="1">
                <a:solidFill>
                  <a:srgbClr val="A3BE8C"/>
                </a:solidFill>
                <a:latin typeface="Consolas"/>
                <a:cs typeface="Segoe UI"/>
              </a:rPr>
              <a:t>name</a:t>
            </a:r>
            <a:r>
              <a:rPr lang="es-CO" sz="1050" noProof="1">
                <a:solidFill>
                  <a:srgbClr val="ECEFF4"/>
                </a:solidFill>
                <a:latin typeface="Consolas"/>
                <a:cs typeface="Segoe UI"/>
              </a:rPr>
              <a:t>"</a:t>
            </a:r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, </a:t>
            </a:r>
            <a:r>
              <a:rPr lang="es-CO" sz="1050" noProof="1">
                <a:solidFill>
                  <a:srgbClr val="ECEFF4"/>
                </a:solidFill>
                <a:latin typeface="Consolas"/>
                <a:cs typeface="Segoe UI"/>
              </a:rPr>
              <a:t>"</a:t>
            </a:r>
            <a:r>
              <a:rPr lang="es-CO" sz="1050" noProof="1">
                <a:solidFill>
                  <a:srgbClr val="A3BE8C"/>
                </a:solidFill>
                <a:latin typeface="Consolas"/>
                <a:cs typeface="Segoe UI"/>
              </a:rPr>
              <a:t>last</a:t>
            </a:r>
            <a:r>
              <a:rPr lang="es-CO" sz="1050" noProof="1">
                <a:solidFill>
                  <a:srgbClr val="ECEFF4"/>
                </a:solidFill>
                <a:latin typeface="Consolas"/>
                <a:cs typeface="Segoe UI"/>
              </a:rPr>
              <a:t>"</a:t>
            </a:r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, paragraph, sentence) </a:t>
            </a:r>
            <a:r>
              <a:rPr lang="es-CO" sz="1050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            </a:t>
            </a:r>
            <a:r>
              <a:rPr lang="es-CO" sz="1050" noProof="1">
                <a:solidFill>
                  <a:srgbClr val="81A1C1"/>
                </a:solidFill>
                <a:latin typeface="Consolas"/>
                <a:cs typeface="Segoe UI"/>
              </a:rPr>
              <a:t>VALUES</a:t>
            </a:r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(</a:t>
            </a:r>
            <a:r>
              <a:rPr lang="es-CO" sz="1050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                decode(</a:t>
            </a:r>
            <a:r>
              <a:rPr lang="es-CO" sz="1050" noProof="1">
                <a:solidFill>
                  <a:srgbClr val="88C0D0"/>
                </a:solidFill>
                <a:latin typeface="Consolas"/>
                <a:cs typeface="Segoe UI"/>
              </a:rPr>
              <a:t>round</a:t>
            </a:r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(dbms_random.value), </a:t>
            </a:r>
            <a:r>
              <a:rPr lang="es-CO" sz="1050" noProof="1">
                <a:solidFill>
                  <a:srgbClr val="B48EAD"/>
                </a:solidFill>
                <a:latin typeface="Consolas"/>
                <a:cs typeface="Segoe UI"/>
              </a:rPr>
              <a:t>1</a:t>
            </a:r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, </a:t>
            </a:r>
            <a:r>
              <a:rPr lang="es-CO" sz="1050" noProof="1">
                <a:solidFill>
                  <a:srgbClr val="ECEFF4"/>
                </a:solidFill>
                <a:latin typeface="Consolas"/>
                <a:cs typeface="Segoe UI"/>
              </a:rPr>
              <a:t>'</a:t>
            </a:r>
            <a:r>
              <a:rPr lang="es-CO" sz="1050" noProof="1">
                <a:solidFill>
                  <a:srgbClr val="A3BE8C"/>
                </a:solidFill>
                <a:latin typeface="Consolas"/>
                <a:cs typeface="Segoe UI"/>
              </a:rPr>
              <a:t>Y</a:t>
            </a:r>
            <a:r>
              <a:rPr lang="es-CO" sz="1050" noProof="1">
                <a:solidFill>
                  <a:srgbClr val="ECEFF4"/>
                </a:solidFill>
                <a:latin typeface="Consolas"/>
                <a:cs typeface="Segoe UI"/>
              </a:rPr>
              <a:t>'</a:t>
            </a:r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, </a:t>
            </a:r>
            <a:r>
              <a:rPr lang="es-CO" sz="1050" noProof="1">
                <a:solidFill>
                  <a:srgbClr val="ECEFF4"/>
                </a:solidFill>
                <a:latin typeface="Consolas"/>
                <a:cs typeface="Segoe UI"/>
              </a:rPr>
              <a:t>'</a:t>
            </a:r>
            <a:r>
              <a:rPr lang="es-CO" sz="1050" noProof="1">
                <a:solidFill>
                  <a:srgbClr val="A3BE8C"/>
                </a:solidFill>
                <a:latin typeface="Consolas"/>
                <a:cs typeface="Segoe UI"/>
              </a:rPr>
              <a:t>N</a:t>
            </a:r>
            <a:r>
              <a:rPr lang="es-CO" sz="1050" noProof="1">
                <a:solidFill>
                  <a:srgbClr val="ECEFF4"/>
                </a:solidFill>
                <a:latin typeface="Consolas"/>
                <a:cs typeface="Segoe UI"/>
              </a:rPr>
              <a:t>'</a:t>
            </a:r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),</a:t>
            </a:r>
            <a:r>
              <a:rPr lang="es-CO" sz="1050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                dbms_random.value(</a:t>
            </a:r>
            <a:r>
              <a:rPr lang="es-CO" sz="1050" noProof="1">
                <a:solidFill>
                  <a:srgbClr val="B48EAD"/>
                </a:solidFill>
                <a:latin typeface="Consolas"/>
                <a:cs typeface="Segoe UI"/>
              </a:rPr>
              <a:t>0</a:t>
            </a:r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, </a:t>
            </a:r>
            <a:r>
              <a:rPr lang="es-CO" sz="1050" noProof="1">
                <a:solidFill>
                  <a:srgbClr val="B48EAD"/>
                </a:solidFill>
                <a:latin typeface="Consolas"/>
                <a:cs typeface="Segoe UI"/>
              </a:rPr>
              <a:t>120</a:t>
            </a:r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),</a:t>
            </a:r>
            <a:r>
              <a:rPr lang="es-CO" sz="1050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sz="1100" noProof="1">
                <a:latin typeface="WordVisiCarriageReturn_MSFontService"/>
              </a:rPr>
              <a:t> </a:t>
            </a:r>
            <a:br>
              <a:rPr lang="es-CO" sz="1100" noProof="1">
                <a:latin typeface="WordVisiCarriageReturn_MSFontService"/>
              </a:rPr>
            </a:br>
            <a:r>
              <a:rPr lang="es-CO" sz="1100" noProof="1">
                <a:cs typeface="Calibri"/>
              </a:rPr>
              <a:t> </a:t>
            </a:r>
          </a:p>
          <a:p>
            <a:r>
              <a:rPr lang="es-CO" sz="1000" noProof="1">
                <a:solidFill>
                  <a:srgbClr val="D8DEE9"/>
                </a:solidFill>
                <a:latin typeface="Consolas"/>
                <a:cs typeface="Segoe UI"/>
              </a:rPr>
              <a:t>                TO_DATE(TRUNC(</a:t>
            </a:r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DBMS_RANDOM.VALUE( v_mindate,v_sysdate )),</a:t>
            </a:r>
            <a:r>
              <a:rPr lang="es-CO" sz="1050" noProof="1">
                <a:solidFill>
                  <a:srgbClr val="ECEFF4"/>
                </a:solidFill>
                <a:latin typeface="Consolas"/>
                <a:cs typeface="Segoe UI"/>
              </a:rPr>
              <a:t>'</a:t>
            </a:r>
            <a:r>
              <a:rPr lang="es-CO" sz="1050" noProof="1">
                <a:solidFill>
                  <a:srgbClr val="A3BE8C"/>
                </a:solidFill>
                <a:latin typeface="Consolas"/>
                <a:cs typeface="Segoe UI"/>
              </a:rPr>
              <a:t>J</a:t>
            </a:r>
            <a:r>
              <a:rPr lang="es-CO" sz="1050" noProof="1">
                <a:solidFill>
                  <a:srgbClr val="ECEFF4"/>
                </a:solidFill>
                <a:latin typeface="Consolas"/>
                <a:cs typeface="Segoe UI"/>
              </a:rPr>
              <a:t>'</a:t>
            </a:r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),</a:t>
            </a:r>
            <a:r>
              <a:rPr lang="es-CO" sz="1050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sz="1100" noProof="1">
                <a:latin typeface="WordVisiCarriageReturn_MSFontService"/>
              </a:rPr>
              <a:t> </a:t>
            </a:r>
            <a:br>
              <a:rPr lang="es-CO" sz="1100" noProof="1">
                <a:latin typeface="WordVisiCarriageReturn_MSFontService"/>
              </a:rPr>
            </a:br>
            <a:r>
              <a:rPr lang="es-CO" sz="1100" noProof="1">
                <a:cs typeface="Calibri"/>
              </a:rPr>
              <a:t> </a:t>
            </a:r>
          </a:p>
          <a:p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                decode(</a:t>
            </a:r>
            <a:r>
              <a:rPr lang="es-CO" sz="1050" noProof="1">
                <a:solidFill>
                  <a:srgbClr val="88C0D0"/>
                </a:solidFill>
                <a:latin typeface="Consolas"/>
                <a:cs typeface="Segoe UI"/>
              </a:rPr>
              <a:t>round</a:t>
            </a:r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(dbms_random.value), </a:t>
            </a:r>
            <a:r>
              <a:rPr lang="es-CO" sz="1050" noProof="1">
                <a:solidFill>
                  <a:srgbClr val="B48EAD"/>
                </a:solidFill>
                <a:latin typeface="Consolas"/>
                <a:cs typeface="Segoe UI"/>
              </a:rPr>
              <a:t>1</a:t>
            </a:r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, </a:t>
            </a:r>
            <a:r>
              <a:rPr lang="es-CO" sz="1050" noProof="1">
                <a:solidFill>
                  <a:srgbClr val="ECEFF4"/>
                </a:solidFill>
                <a:latin typeface="Consolas"/>
                <a:cs typeface="Segoe UI"/>
              </a:rPr>
              <a:t>'</a:t>
            </a:r>
            <a:r>
              <a:rPr lang="es-CO" sz="1050" noProof="1">
                <a:solidFill>
                  <a:srgbClr val="A3BE8C"/>
                </a:solidFill>
                <a:latin typeface="Consolas"/>
                <a:cs typeface="Segoe UI"/>
              </a:rPr>
              <a:t>true</a:t>
            </a:r>
            <a:r>
              <a:rPr lang="es-CO" sz="1050" noProof="1">
                <a:solidFill>
                  <a:srgbClr val="ECEFF4"/>
                </a:solidFill>
                <a:latin typeface="Consolas"/>
                <a:cs typeface="Segoe UI"/>
              </a:rPr>
              <a:t>'</a:t>
            </a:r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, </a:t>
            </a:r>
            <a:r>
              <a:rPr lang="es-CO" sz="1050" noProof="1">
                <a:solidFill>
                  <a:srgbClr val="ECEFF4"/>
                </a:solidFill>
                <a:latin typeface="Consolas"/>
                <a:cs typeface="Segoe UI"/>
              </a:rPr>
              <a:t>'</a:t>
            </a:r>
            <a:r>
              <a:rPr lang="es-CO" sz="1050" noProof="1">
                <a:solidFill>
                  <a:srgbClr val="A3BE8C"/>
                </a:solidFill>
                <a:latin typeface="Consolas"/>
                <a:cs typeface="Segoe UI"/>
              </a:rPr>
              <a:t>false</a:t>
            </a:r>
            <a:r>
              <a:rPr lang="es-CO" sz="1050" noProof="1">
                <a:solidFill>
                  <a:srgbClr val="ECEFF4"/>
                </a:solidFill>
                <a:latin typeface="Consolas"/>
                <a:cs typeface="Segoe UI"/>
              </a:rPr>
              <a:t>'</a:t>
            </a:r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),</a:t>
            </a:r>
            <a:r>
              <a:rPr lang="es-CO" sz="1050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                dbms_random.string(</a:t>
            </a:r>
            <a:r>
              <a:rPr lang="es-CO" sz="1050" noProof="1">
                <a:solidFill>
                  <a:srgbClr val="ECEFF4"/>
                </a:solidFill>
                <a:latin typeface="Consolas"/>
                <a:cs typeface="Segoe UI"/>
              </a:rPr>
              <a:t>'</a:t>
            </a:r>
            <a:r>
              <a:rPr lang="es-CO" sz="1050" noProof="1">
                <a:solidFill>
                  <a:srgbClr val="A3BE8C"/>
                </a:solidFill>
                <a:latin typeface="Consolas"/>
                <a:cs typeface="Segoe UI"/>
              </a:rPr>
              <a:t>A</a:t>
            </a:r>
            <a:r>
              <a:rPr lang="es-CO" sz="1050" noProof="1">
                <a:solidFill>
                  <a:srgbClr val="ECEFF4"/>
                </a:solidFill>
                <a:latin typeface="Consolas"/>
                <a:cs typeface="Segoe UI"/>
              </a:rPr>
              <a:t>'</a:t>
            </a:r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,dbms_random.value(</a:t>
            </a:r>
            <a:r>
              <a:rPr lang="es-CO" sz="1050" noProof="1">
                <a:solidFill>
                  <a:srgbClr val="B48EAD"/>
                </a:solidFill>
                <a:latin typeface="Consolas"/>
                <a:cs typeface="Segoe UI"/>
              </a:rPr>
              <a:t>5</a:t>
            </a:r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, </a:t>
            </a:r>
            <a:r>
              <a:rPr lang="es-CO" sz="1050" noProof="1">
                <a:solidFill>
                  <a:srgbClr val="B48EAD"/>
                </a:solidFill>
                <a:latin typeface="Consolas"/>
                <a:cs typeface="Segoe UI"/>
              </a:rPr>
              <a:t>20</a:t>
            </a:r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)),</a:t>
            </a:r>
            <a:r>
              <a:rPr lang="es-CO" sz="1050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                dbms_random.value(</a:t>
            </a:r>
            <a:r>
              <a:rPr lang="es-CO" sz="1050" noProof="1">
                <a:solidFill>
                  <a:srgbClr val="B48EAD"/>
                </a:solidFill>
                <a:latin typeface="Consolas"/>
                <a:cs typeface="Segoe UI"/>
              </a:rPr>
              <a:t>1000</a:t>
            </a:r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, </a:t>
            </a:r>
            <a:r>
              <a:rPr lang="es-CO" sz="1050" noProof="1">
                <a:solidFill>
                  <a:srgbClr val="B48EAD"/>
                </a:solidFill>
                <a:latin typeface="Consolas"/>
                <a:cs typeface="Segoe UI"/>
              </a:rPr>
              <a:t>999999999999</a:t>
            </a:r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),</a:t>
            </a:r>
            <a:r>
              <a:rPr lang="es-CO" sz="1050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endParaRPr lang="es-CO" sz="1100">
              <a:solidFill>
                <a:srgbClr val="000000"/>
              </a:solidFill>
              <a:latin typeface="Calibri" panose="020F0502020204030204"/>
              <a:cs typeface="Segoe U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07EFA9-87BD-474F-A753-8E35A785A7B8}"/>
              </a:ext>
            </a:extLst>
          </p:cNvPr>
          <p:cNvSpPr txBox="1"/>
          <p:nvPr/>
        </p:nvSpPr>
        <p:spPr>
          <a:xfrm>
            <a:off x="2696791" y="3157197"/>
            <a:ext cx="6799984" cy="1231106"/>
          </a:xfrm>
          <a:prstGeom prst="rect">
            <a:avLst/>
          </a:prstGeom>
          <a:solidFill>
            <a:srgbClr val="2E344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                TO_DATE(TRUNC(DBMS_RANDOM.VALUE(v_mindate,v_sysdate)),</a:t>
            </a:r>
            <a:r>
              <a:rPr lang="es-CO" sz="1050" noProof="1">
                <a:solidFill>
                  <a:srgbClr val="ECEFF4"/>
                </a:solidFill>
                <a:latin typeface="Consolas"/>
                <a:cs typeface="Segoe UI"/>
              </a:rPr>
              <a:t>'</a:t>
            </a:r>
            <a:r>
              <a:rPr lang="es-CO" sz="1050" noProof="1">
                <a:solidFill>
                  <a:srgbClr val="A3BE8C"/>
                </a:solidFill>
                <a:latin typeface="Consolas"/>
                <a:cs typeface="Segoe UI"/>
              </a:rPr>
              <a:t>J</a:t>
            </a:r>
            <a:r>
              <a:rPr lang="es-CO" sz="1050" noProof="1">
                <a:solidFill>
                  <a:srgbClr val="ECEFF4"/>
                </a:solidFill>
                <a:latin typeface="Consolas"/>
                <a:cs typeface="Segoe UI"/>
              </a:rPr>
              <a:t>'</a:t>
            </a:r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), </a:t>
            </a:r>
          </a:p>
          <a:p>
            <a:endParaRPr lang="es-CO" sz="1100" noProof="1">
              <a:cs typeface="Calibri"/>
            </a:endParaRPr>
          </a:p>
          <a:p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                dbms_random.value(</a:t>
            </a:r>
            <a:r>
              <a:rPr lang="es-CO" sz="1050" noProof="1">
                <a:solidFill>
                  <a:srgbClr val="B48EAD"/>
                </a:solidFill>
                <a:latin typeface="Consolas"/>
                <a:cs typeface="Segoe UI"/>
              </a:rPr>
              <a:t>0</a:t>
            </a:r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,</a:t>
            </a:r>
            <a:r>
              <a:rPr lang="es-CO" sz="1050" noProof="1">
                <a:solidFill>
                  <a:srgbClr val="B48EAD"/>
                </a:solidFill>
                <a:latin typeface="Consolas"/>
                <a:cs typeface="Segoe UI"/>
              </a:rPr>
              <a:t>9</a:t>
            </a:r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),</a:t>
            </a:r>
            <a:r>
              <a:rPr lang="es-CO" sz="1050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                </a:t>
            </a:r>
            <a:r>
              <a:rPr lang="es-CO" sz="1050" noProof="1">
                <a:solidFill>
                  <a:srgbClr val="88C0D0"/>
                </a:solidFill>
                <a:latin typeface="Consolas"/>
                <a:cs typeface="Segoe UI"/>
              </a:rPr>
              <a:t>round</a:t>
            </a:r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(dbms_random.value(</a:t>
            </a:r>
            <a:r>
              <a:rPr lang="es-CO" sz="1050" noProof="1">
                <a:solidFill>
                  <a:srgbClr val="B48EAD"/>
                </a:solidFill>
                <a:latin typeface="Consolas"/>
                <a:cs typeface="Segoe UI"/>
              </a:rPr>
              <a:t>0</a:t>
            </a:r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, </a:t>
            </a:r>
            <a:r>
              <a:rPr lang="es-CO" sz="1050" noProof="1">
                <a:solidFill>
                  <a:srgbClr val="B48EAD"/>
                </a:solidFill>
                <a:latin typeface="Consolas"/>
                <a:cs typeface="Segoe UI"/>
              </a:rPr>
              <a:t>999999</a:t>
            </a:r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), </a:t>
            </a:r>
            <a:r>
              <a:rPr lang="es-CO" sz="1050" noProof="1">
                <a:solidFill>
                  <a:srgbClr val="B48EAD"/>
                </a:solidFill>
                <a:latin typeface="Consolas"/>
                <a:cs typeface="Segoe UI"/>
              </a:rPr>
              <a:t>4</a:t>
            </a:r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),</a:t>
            </a:r>
            <a:r>
              <a:rPr lang="es-CO" sz="1050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                dbms_random.string(</a:t>
            </a:r>
            <a:r>
              <a:rPr lang="es-CO" sz="1050" noProof="1">
                <a:solidFill>
                  <a:srgbClr val="ECEFF4"/>
                </a:solidFill>
                <a:latin typeface="Consolas"/>
                <a:cs typeface="Segoe UI"/>
              </a:rPr>
              <a:t>'</a:t>
            </a:r>
            <a:r>
              <a:rPr lang="es-CO" sz="1050" noProof="1">
                <a:solidFill>
                  <a:srgbClr val="A3BE8C"/>
                </a:solidFill>
                <a:latin typeface="Consolas"/>
                <a:cs typeface="Segoe UI"/>
              </a:rPr>
              <a:t>A</a:t>
            </a:r>
            <a:r>
              <a:rPr lang="es-CO" sz="1050" noProof="1">
                <a:solidFill>
                  <a:srgbClr val="ECEFF4"/>
                </a:solidFill>
                <a:latin typeface="Consolas"/>
                <a:cs typeface="Segoe UI"/>
              </a:rPr>
              <a:t>'</a:t>
            </a:r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,dbms_random.value(</a:t>
            </a:r>
            <a:r>
              <a:rPr lang="es-CO" sz="1050" noProof="1">
                <a:solidFill>
                  <a:srgbClr val="B48EAD"/>
                </a:solidFill>
                <a:latin typeface="Consolas"/>
                <a:cs typeface="Segoe UI"/>
              </a:rPr>
              <a:t>5</a:t>
            </a:r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, </a:t>
            </a:r>
            <a:r>
              <a:rPr lang="es-CO" sz="1050" noProof="1">
                <a:solidFill>
                  <a:srgbClr val="B48EAD"/>
                </a:solidFill>
                <a:latin typeface="Consolas"/>
                <a:cs typeface="Segoe UI"/>
              </a:rPr>
              <a:t>50</a:t>
            </a:r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)),</a:t>
            </a:r>
            <a:r>
              <a:rPr lang="es-CO" sz="1050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                dbms_random.value(</a:t>
            </a:r>
            <a:r>
              <a:rPr lang="es-CO" sz="1050" noProof="1">
                <a:solidFill>
                  <a:srgbClr val="B48EAD"/>
                </a:solidFill>
                <a:latin typeface="Consolas"/>
                <a:cs typeface="Segoe UI"/>
              </a:rPr>
              <a:t>0</a:t>
            </a:r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, </a:t>
            </a:r>
            <a:r>
              <a:rPr lang="es-CO" sz="1050" noProof="1">
                <a:solidFill>
                  <a:srgbClr val="B48EAD"/>
                </a:solidFill>
                <a:latin typeface="Consolas"/>
                <a:cs typeface="Segoe UI"/>
              </a:rPr>
              <a:t>100</a:t>
            </a:r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),</a:t>
            </a:r>
            <a:r>
              <a:rPr lang="es-CO" sz="1050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                dbms_random.string(</a:t>
            </a:r>
            <a:r>
              <a:rPr lang="es-CO" sz="1050" noProof="1">
                <a:solidFill>
                  <a:srgbClr val="ECEFF4"/>
                </a:solidFill>
                <a:latin typeface="Consolas"/>
                <a:cs typeface="Segoe UI"/>
              </a:rPr>
              <a:t>'</a:t>
            </a:r>
            <a:r>
              <a:rPr lang="es-CO" sz="1050" noProof="1">
                <a:solidFill>
                  <a:srgbClr val="A3BE8C"/>
                </a:solidFill>
                <a:latin typeface="Consolas"/>
                <a:cs typeface="Segoe UI"/>
              </a:rPr>
              <a:t>A</a:t>
            </a:r>
            <a:r>
              <a:rPr lang="es-CO" sz="1050" noProof="1">
                <a:solidFill>
                  <a:srgbClr val="ECEFF4"/>
                </a:solidFill>
                <a:latin typeface="Consolas"/>
                <a:cs typeface="Segoe UI"/>
              </a:rPr>
              <a:t>'</a:t>
            </a:r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,dbms_random.value(</a:t>
            </a:r>
            <a:r>
              <a:rPr lang="es-CO" sz="1050" noProof="1">
                <a:solidFill>
                  <a:srgbClr val="B48EAD"/>
                </a:solidFill>
                <a:latin typeface="Consolas"/>
                <a:cs typeface="Segoe UI"/>
              </a:rPr>
              <a:t>5</a:t>
            </a:r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, </a:t>
            </a:r>
            <a:r>
              <a:rPr lang="es-CO" sz="1050" noProof="1">
                <a:solidFill>
                  <a:srgbClr val="B48EAD"/>
                </a:solidFill>
                <a:latin typeface="Consolas"/>
                <a:cs typeface="Segoe UI"/>
              </a:rPr>
              <a:t>50</a:t>
            </a:r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)),</a:t>
            </a:r>
            <a:r>
              <a:rPr lang="es-CO" sz="1050" noProof="1">
                <a:solidFill>
                  <a:srgbClr val="D8DEE9"/>
                </a:solidFill>
                <a:latin typeface="Consolas"/>
              </a:rPr>
              <a:t>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FA3534-59D8-45C9-957C-0E2505F7BFBC}"/>
              </a:ext>
            </a:extLst>
          </p:cNvPr>
          <p:cNvSpPr txBox="1"/>
          <p:nvPr/>
        </p:nvSpPr>
        <p:spPr>
          <a:xfrm>
            <a:off x="2696791" y="4341926"/>
            <a:ext cx="6799984" cy="2192908"/>
          </a:xfrm>
          <a:prstGeom prst="rect">
            <a:avLst/>
          </a:prstGeom>
          <a:solidFill>
            <a:srgbClr val="2E344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                dbms_random.string(</a:t>
            </a:r>
            <a:r>
              <a:rPr lang="es-CO" sz="1050" noProof="1">
                <a:solidFill>
                  <a:srgbClr val="ECEFF4"/>
                </a:solidFill>
                <a:latin typeface="Consolas"/>
                <a:cs typeface="Segoe UI"/>
              </a:rPr>
              <a:t>'</a:t>
            </a:r>
            <a:r>
              <a:rPr lang="es-CO" sz="1050" noProof="1">
                <a:solidFill>
                  <a:srgbClr val="A3BE8C"/>
                </a:solidFill>
                <a:latin typeface="Consolas"/>
                <a:cs typeface="Segoe UI"/>
              </a:rPr>
              <a:t>A</a:t>
            </a:r>
            <a:r>
              <a:rPr lang="es-CO" sz="1050" noProof="1">
                <a:solidFill>
                  <a:srgbClr val="ECEFF4"/>
                </a:solidFill>
                <a:latin typeface="Consolas"/>
                <a:cs typeface="Segoe UI"/>
              </a:rPr>
              <a:t>'</a:t>
            </a:r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,dbms_random.value(</a:t>
            </a:r>
            <a:r>
              <a:rPr lang="es-CO" sz="1050" noProof="1">
                <a:solidFill>
                  <a:srgbClr val="B48EAD"/>
                </a:solidFill>
                <a:latin typeface="Consolas"/>
                <a:cs typeface="Segoe UI"/>
              </a:rPr>
              <a:t>5</a:t>
            </a:r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, </a:t>
            </a:r>
            <a:r>
              <a:rPr lang="es-CO" sz="1050" noProof="1">
                <a:solidFill>
                  <a:srgbClr val="B48EAD"/>
                </a:solidFill>
                <a:latin typeface="Consolas"/>
                <a:cs typeface="Segoe UI"/>
              </a:rPr>
              <a:t>50</a:t>
            </a:r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)),</a:t>
            </a:r>
            <a:r>
              <a:rPr lang="es-CO" sz="1050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                dbms_random.string(</a:t>
            </a:r>
            <a:r>
              <a:rPr lang="es-CO" sz="1050" noProof="1">
                <a:solidFill>
                  <a:srgbClr val="ECEFF4"/>
                </a:solidFill>
                <a:latin typeface="Consolas"/>
                <a:cs typeface="Segoe UI"/>
              </a:rPr>
              <a:t>'</a:t>
            </a:r>
            <a:r>
              <a:rPr lang="es-CO" sz="1050" noProof="1">
                <a:solidFill>
                  <a:srgbClr val="A3BE8C"/>
                </a:solidFill>
                <a:latin typeface="Consolas"/>
                <a:cs typeface="Segoe UI"/>
              </a:rPr>
              <a:t>A</a:t>
            </a:r>
            <a:r>
              <a:rPr lang="es-CO" sz="1050" noProof="1">
                <a:solidFill>
                  <a:srgbClr val="ECEFF4"/>
                </a:solidFill>
                <a:latin typeface="Consolas"/>
                <a:cs typeface="Segoe UI"/>
              </a:rPr>
              <a:t>'</a:t>
            </a:r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,dbms_random.value(</a:t>
            </a:r>
            <a:r>
              <a:rPr lang="es-CO" sz="1050" noProof="1">
                <a:solidFill>
                  <a:srgbClr val="B48EAD"/>
                </a:solidFill>
                <a:latin typeface="Consolas"/>
                <a:cs typeface="Segoe UI"/>
              </a:rPr>
              <a:t>5</a:t>
            </a:r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, </a:t>
            </a:r>
            <a:r>
              <a:rPr lang="es-CO" sz="1050" noProof="1">
                <a:solidFill>
                  <a:srgbClr val="B48EAD"/>
                </a:solidFill>
                <a:latin typeface="Consolas"/>
                <a:cs typeface="Segoe UI"/>
              </a:rPr>
              <a:t>500</a:t>
            </a:r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)),</a:t>
            </a:r>
            <a:r>
              <a:rPr lang="es-CO" sz="1050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                dbms_random.string(</a:t>
            </a:r>
            <a:r>
              <a:rPr lang="es-CO" sz="1050" noProof="1">
                <a:solidFill>
                  <a:srgbClr val="ECEFF4"/>
                </a:solidFill>
                <a:latin typeface="Consolas"/>
                <a:cs typeface="Segoe UI"/>
              </a:rPr>
              <a:t>'</a:t>
            </a:r>
            <a:r>
              <a:rPr lang="es-CO" sz="1050" noProof="1">
                <a:solidFill>
                  <a:srgbClr val="A3BE8C"/>
                </a:solidFill>
                <a:latin typeface="Consolas"/>
                <a:cs typeface="Segoe UI"/>
              </a:rPr>
              <a:t>A</a:t>
            </a:r>
            <a:r>
              <a:rPr lang="es-CO" sz="1050" noProof="1">
                <a:solidFill>
                  <a:srgbClr val="ECEFF4"/>
                </a:solidFill>
                <a:latin typeface="Consolas"/>
                <a:cs typeface="Segoe UI"/>
              </a:rPr>
              <a:t>'</a:t>
            </a:r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,dbms_random.value(</a:t>
            </a:r>
            <a:r>
              <a:rPr lang="es-CO" sz="1050" noProof="1">
                <a:solidFill>
                  <a:srgbClr val="B48EAD"/>
                </a:solidFill>
                <a:latin typeface="Consolas"/>
                <a:cs typeface="Segoe UI"/>
              </a:rPr>
              <a:t>5</a:t>
            </a:r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, </a:t>
            </a:r>
            <a:r>
              <a:rPr lang="es-CO" sz="1050" noProof="1">
                <a:solidFill>
                  <a:srgbClr val="B48EAD"/>
                </a:solidFill>
                <a:latin typeface="Consolas"/>
                <a:cs typeface="Segoe UI"/>
              </a:rPr>
              <a:t>100</a:t>
            </a:r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))</a:t>
            </a:r>
            <a:r>
              <a:rPr lang="es-CO" sz="1050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            );</a:t>
            </a:r>
            <a:r>
              <a:rPr lang="es-CO" sz="1050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            v_rowsIn :</a:t>
            </a:r>
            <a:r>
              <a:rPr lang="es-CO" sz="1050" noProof="1">
                <a:solidFill>
                  <a:srgbClr val="81A1C1"/>
                </a:solidFill>
                <a:latin typeface="Consolas"/>
                <a:cs typeface="Segoe UI"/>
              </a:rPr>
              <a:t>=</a:t>
            </a:r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 v_rowsIn </a:t>
            </a:r>
            <a:r>
              <a:rPr lang="es-CO" sz="1050" noProof="1">
                <a:solidFill>
                  <a:srgbClr val="81A1C1"/>
                </a:solidFill>
                <a:latin typeface="Consolas"/>
                <a:cs typeface="Segoe UI"/>
              </a:rPr>
              <a:t>+</a:t>
            </a:r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 </a:t>
            </a:r>
            <a:r>
              <a:rPr lang="es-CO" sz="1050" noProof="1">
                <a:solidFill>
                  <a:srgbClr val="B48EAD"/>
                </a:solidFill>
                <a:latin typeface="Consolas"/>
                <a:cs typeface="Segoe UI"/>
              </a:rPr>
              <a:t>1</a:t>
            </a:r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;</a:t>
            </a:r>
            <a:r>
              <a:rPr lang="es-CO" sz="1050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        </a:t>
            </a:r>
            <a:r>
              <a:rPr lang="es-CO" sz="1050" noProof="1">
                <a:solidFill>
                  <a:srgbClr val="81A1C1"/>
                </a:solidFill>
                <a:latin typeface="Consolas"/>
                <a:cs typeface="Segoe UI"/>
              </a:rPr>
              <a:t>END</a:t>
            </a:r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;</a:t>
            </a:r>
            <a:r>
              <a:rPr lang="es-CO" sz="1050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        EXIT </a:t>
            </a:r>
            <a:r>
              <a:rPr lang="es-CO" sz="1050" noProof="1">
                <a:solidFill>
                  <a:srgbClr val="81A1C1"/>
                </a:solidFill>
                <a:latin typeface="Consolas"/>
                <a:cs typeface="Segoe UI"/>
              </a:rPr>
              <a:t>WHEN</a:t>
            </a:r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 v_rowsIn </a:t>
            </a:r>
            <a:r>
              <a:rPr lang="es-CO" sz="1050" noProof="1">
                <a:solidFill>
                  <a:srgbClr val="81A1C1"/>
                </a:solidFill>
                <a:latin typeface="Consolas"/>
                <a:cs typeface="Segoe UI"/>
              </a:rPr>
              <a:t>=</a:t>
            </a:r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 v_numberOfRows;</a:t>
            </a:r>
            <a:r>
              <a:rPr lang="es-CO" sz="1050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    </a:t>
            </a:r>
            <a:r>
              <a:rPr lang="es-CO" sz="1050" noProof="1">
                <a:solidFill>
                  <a:srgbClr val="81A1C1"/>
                </a:solidFill>
                <a:latin typeface="Consolas"/>
                <a:cs typeface="Segoe UI"/>
              </a:rPr>
              <a:t>END</a:t>
            </a:r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 </a:t>
            </a:r>
            <a:r>
              <a:rPr lang="es-CO" sz="1050" noProof="1">
                <a:solidFill>
                  <a:srgbClr val="81A1C1"/>
                </a:solidFill>
                <a:latin typeface="Consolas"/>
                <a:cs typeface="Segoe UI"/>
              </a:rPr>
              <a:t>LOOP</a:t>
            </a:r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;</a:t>
            </a:r>
            <a:r>
              <a:rPr lang="es-CO" sz="1050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    </a:t>
            </a:r>
            <a:r>
              <a:rPr lang="es-CO" sz="1050" noProof="1">
                <a:solidFill>
                  <a:srgbClr val="81A1C1"/>
                </a:solidFill>
                <a:latin typeface="Consolas"/>
                <a:cs typeface="Segoe UI"/>
              </a:rPr>
              <a:t>COMMIT</a:t>
            </a:r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;</a:t>
            </a:r>
            <a:r>
              <a:rPr lang="es-CO" sz="1050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endParaRPr lang="es-CO" sz="1050" noProof="1">
              <a:solidFill>
                <a:srgbClr val="D8DEE9"/>
              </a:solidFill>
              <a:latin typeface="Consolas"/>
              <a:cs typeface="Segoe UI"/>
            </a:endParaRPr>
          </a:p>
          <a:p>
            <a:r>
              <a:rPr lang="es-CO" sz="1050" noProof="1">
                <a:solidFill>
                  <a:srgbClr val="81A1C1"/>
                </a:solidFill>
                <a:latin typeface="Consolas"/>
                <a:cs typeface="Segoe UI"/>
              </a:rPr>
              <a:t>END</a:t>
            </a:r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;</a:t>
            </a:r>
            <a:r>
              <a:rPr lang="es-CO" sz="1050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sz="1050" noProof="1">
                <a:latin typeface="WordVisiCarriageReturn_MSFontService"/>
              </a:rPr>
              <a:t> </a:t>
            </a:r>
            <a:br>
              <a:rPr lang="es-CO" sz="1050" noProof="1">
                <a:latin typeface="WordVisiCarriageReturn_MSFontService"/>
              </a:rPr>
            </a:br>
            <a:r>
              <a:rPr lang="es-CO" sz="1050" noProof="1">
                <a:solidFill>
                  <a:srgbClr val="81A1C1"/>
                </a:solidFill>
                <a:latin typeface="Consolas"/>
                <a:cs typeface="Segoe UI"/>
              </a:rPr>
              <a:t>EXECUTE</a:t>
            </a:r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 random_insert(</a:t>
            </a:r>
            <a:r>
              <a:rPr lang="es-CO" sz="1050" noProof="1">
                <a:solidFill>
                  <a:srgbClr val="B48EAD"/>
                </a:solidFill>
                <a:latin typeface="Consolas"/>
                <a:cs typeface="Segoe UI"/>
              </a:rPr>
              <a:t>100000</a:t>
            </a:r>
            <a:r>
              <a:rPr lang="es-CO" sz="1050" noProof="1">
                <a:solidFill>
                  <a:srgbClr val="D8DEE9"/>
                </a:solidFill>
                <a:latin typeface="Consolas"/>
                <a:cs typeface="Segoe UI"/>
              </a:rPr>
              <a:t>);</a:t>
            </a:r>
            <a:r>
              <a:rPr lang="es-CO" sz="1050" noProof="1">
                <a:solidFill>
                  <a:srgbClr val="D8DEE9"/>
                </a:solidFill>
                <a:latin typeface="Consolas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0732388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460B4F25-754A-4414-9A2E-AFA06D0E3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954" y="754356"/>
            <a:ext cx="10272090" cy="4313961"/>
          </a:xfrm>
          <a:prstGeom prst="rect">
            <a:avLst/>
          </a:prstGeom>
        </p:spPr>
      </p:pic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A327738-1C7B-448F-9D34-9D4DB9D3E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9443" y="5148328"/>
            <a:ext cx="2432603" cy="97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1323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6A715AB1-5800-4410-968B-7941003B4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44" y="694958"/>
            <a:ext cx="10676269" cy="4263061"/>
          </a:xfrm>
          <a:prstGeom prst="rect">
            <a:avLst/>
          </a:prstGeom>
        </p:spPr>
      </p:pic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4078105-5090-4525-9A9F-95A24BAA7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5284" y="5150124"/>
            <a:ext cx="2743200" cy="101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1200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80A0-7C6B-4CC6-88BC-BF4AFA94A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>
                <a:ea typeface="+mj-lt"/>
                <a:cs typeface="+mj-lt"/>
              </a:rPr>
              <a:t>15. Generar una consulta donde liste todas las tablas del sistema.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55B68-EFE2-4333-BAFD-5F5AF8318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223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73E3F7-2A6A-4242-BF15-29F5CAE86DFB}"/>
              </a:ext>
            </a:extLst>
          </p:cNvPr>
          <p:cNvSpPr txBox="1"/>
          <p:nvPr/>
        </p:nvSpPr>
        <p:spPr>
          <a:xfrm>
            <a:off x="2783681" y="140494"/>
            <a:ext cx="6636542" cy="6586418"/>
          </a:xfrm>
          <a:prstGeom prst="rect">
            <a:avLst/>
          </a:prstGeom>
          <a:solidFill>
            <a:srgbClr val="2E344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CO" sz="1600" noProof="1">
                <a:solidFill>
                  <a:srgbClr val="616E88"/>
                </a:solidFill>
                <a:latin typeface="Consolas"/>
                <a:cs typeface="Segoe UI"/>
              </a:rPr>
              <a:t>-- User tables * </a:t>
            </a:r>
          </a:p>
          <a:p>
            <a:r>
              <a:rPr lang="es-CO" sz="1600" noProof="1">
                <a:solidFill>
                  <a:srgbClr val="81A1C1"/>
                </a:solidFill>
                <a:latin typeface="Consolas"/>
                <a:cs typeface="Segoe UI"/>
              </a:rPr>
              <a:t>SELECT</a:t>
            </a:r>
            <a:r>
              <a:rPr lang="es-CO" sz="1600" noProof="1">
                <a:solidFill>
                  <a:srgbClr val="D8DEE9"/>
                </a:solidFill>
                <a:latin typeface="Consolas"/>
                <a:cs typeface="Segoe UI"/>
              </a:rPr>
              <a:t> table_name, tablespace_name </a:t>
            </a:r>
          </a:p>
          <a:p>
            <a:r>
              <a:rPr lang="es-CO" sz="1600" noProof="1">
                <a:solidFill>
                  <a:srgbClr val="81A1C1"/>
                </a:solidFill>
                <a:latin typeface="Consolas"/>
                <a:cs typeface="Segoe UI"/>
              </a:rPr>
              <a:t>FROM</a:t>
            </a:r>
            <a:r>
              <a:rPr lang="es-CO" sz="1600" noProof="1">
                <a:solidFill>
                  <a:srgbClr val="D8DEE9"/>
                </a:solidFill>
                <a:latin typeface="Consolas"/>
                <a:cs typeface="Segoe UI"/>
              </a:rPr>
              <a:t> USER_TABLES </a:t>
            </a:r>
          </a:p>
          <a:p>
            <a:r>
              <a:rPr lang="es-CO" sz="1600" noProof="1">
                <a:solidFill>
                  <a:srgbClr val="81A1C1"/>
                </a:solidFill>
                <a:latin typeface="Consolas"/>
                <a:cs typeface="Segoe UI"/>
              </a:rPr>
              <a:t>ORDER BY</a:t>
            </a:r>
            <a:r>
              <a:rPr lang="es-CO" sz="1600" noProof="1">
                <a:solidFill>
                  <a:srgbClr val="D8DEE9"/>
                </a:solidFill>
                <a:latin typeface="Consolas"/>
                <a:cs typeface="Segoe UI"/>
              </a:rPr>
              <a:t> TABLE_NAME; </a:t>
            </a:r>
          </a:p>
          <a:p>
            <a:r>
              <a:rPr lang="es-CO" noProof="1">
                <a:latin typeface="WordVisiCarriageReturn_MSFontService"/>
                <a:cs typeface="Segoe UI"/>
              </a:rPr>
              <a:t> </a:t>
            </a:r>
            <a:br>
              <a:rPr lang="es-CO" noProof="1">
                <a:latin typeface="WordVisiCarriageReturn_MSFontService"/>
                <a:cs typeface="Segoe UI"/>
              </a:rPr>
            </a:br>
            <a:r>
              <a:rPr lang="es-CO" noProof="1">
                <a:cs typeface="Segoe UI"/>
              </a:rPr>
              <a:t> </a:t>
            </a:r>
          </a:p>
          <a:p>
            <a:r>
              <a:rPr lang="es-CO" sz="1600" noProof="1">
                <a:solidFill>
                  <a:srgbClr val="616E88"/>
                </a:solidFill>
                <a:latin typeface="Consolas"/>
                <a:cs typeface="Segoe UI"/>
              </a:rPr>
              <a:t>--All tables </a:t>
            </a:r>
          </a:p>
          <a:p>
            <a:r>
              <a:rPr lang="es-CO" sz="1600" noProof="1">
                <a:solidFill>
                  <a:srgbClr val="81A1C1"/>
                </a:solidFill>
                <a:latin typeface="Consolas"/>
                <a:cs typeface="Segoe UI"/>
              </a:rPr>
              <a:t>SELECT</a:t>
            </a:r>
            <a:r>
              <a:rPr lang="es-CO" sz="1600" noProof="1">
                <a:solidFill>
                  <a:srgbClr val="D8DEE9"/>
                </a:solidFill>
                <a:latin typeface="Consolas"/>
                <a:cs typeface="Segoe UI"/>
              </a:rPr>
              <a:t> table_name, </a:t>
            </a:r>
            <a:r>
              <a:rPr lang="es-CO" sz="1600" noProof="1">
                <a:solidFill>
                  <a:srgbClr val="81A1C1"/>
                </a:solidFill>
                <a:latin typeface="Consolas"/>
                <a:cs typeface="Segoe UI"/>
              </a:rPr>
              <a:t>owner </a:t>
            </a:r>
          </a:p>
          <a:p>
            <a:r>
              <a:rPr lang="es-CO" sz="1600" noProof="1">
                <a:solidFill>
                  <a:srgbClr val="81A1C1"/>
                </a:solidFill>
                <a:latin typeface="Consolas"/>
                <a:cs typeface="Segoe UI"/>
              </a:rPr>
              <a:t>FROM</a:t>
            </a:r>
            <a:r>
              <a:rPr lang="es-CO" sz="1600" noProof="1">
                <a:solidFill>
                  <a:srgbClr val="D8DEE9"/>
                </a:solidFill>
                <a:latin typeface="Consolas"/>
                <a:cs typeface="Segoe UI"/>
              </a:rPr>
              <a:t> ALL_TABLES </a:t>
            </a:r>
          </a:p>
          <a:p>
            <a:r>
              <a:rPr lang="es-CO" sz="1600" noProof="1">
                <a:solidFill>
                  <a:srgbClr val="81A1C1"/>
                </a:solidFill>
                <a:latin typeface="Consolas"/>
                <a:cs typeface="Segoe UI"/>
              </a:rPr>
              <a:t>ORDER BY</a:t>
            </a:r>
            <a:r>
              <a:rPr lang="es-CO" sz="1600" noProof="1">
                <a:solidFill>
                  <a:srgbClr val="D8DEE9"/>
                </a:solidFill>
                <a:latin typeface="Consolas"/>
                <a:cs typeface="Segoe UI"/>
              </a:rPr>
              <a:t> </a:t>
            </a:r>
            <a:r>
              <a:rPr lang="es-CO" sz="1600" noProof="1">
                <a:solidFill>
                  <a:srgbClr val="81A1C1"/>
                </a:solidFill>
                <a:latin typeface="Consolas"/>
                <a:cs typeface="Segoe UI"/>
              </a:rPr>
              <a:t>owner</a:t>
            </a:r>
            <a:r>
              <a:rPr lang="es-CO" sz="1600" noProof="1">
                <a:solidFill>
                  <a:srgbClr val="D8DEE9"/>
                </a:solidFill>
                <a:latin typeface="Consolas"/>
                <a:cs typeface="Segoe UI"/>
              </a:rPr>
              <a:t>, table_name; </a:t>
            </a:r>
          </a:p>
          <a:p>
            <a:r>
              <a:rPr lang="es-CO" noProof="1">
                <a:latin typeface="WordVisiCarriageReturn_MSFontService"/>
                <a:cs typeface="Segoe UI"/>
              </a:rPr>
              <a:t> </a:t>
            </a:r>
            <a:br>
              <a:rPr lang="es-CO" noProof="1">
                <a:latin typeface="WordVisiCarriageReturn_MSFontService"/>
                <a:cs typeface="Segoe UI"/>
              </a:rPr>
            </a:br>
            <a:r>
              <a:rPr lang="es-CO" noProof="1">
                <a:cs typeface="Segoe UI"/>
              </a:rPr>
              <a:t> </a:t>
            </a:r>
          </a:p>
          <a:p>
            <a:r>
              <a:rPr lang="es-CO" sz="1600" noProof="1">
                <a:solidFill>
                  <a:srgbClr val="616E88"/>
                </a:solidFill>
                <a:latin typeface="Consolas"/>
                <a:cs typeface="Segoe UI"/>
              </a:rPr>
              <a:t>-- Scheme Tables </a:t>
            </a:r>
          </a:p>
          <a:p>
            <a:r>
              <a:rPr lang="es-CO" sz="1600" noProof="1">
                <a:solidFill>
                  <a:srgbClr val="81A1C1"/>
                </a:solidFill>
                <a:latin typeface="Consolas"/>
                <a:cs typeface="Segoe UI"/>
              </a:rPr>
              <a:t>SELECT</a:t>
            </a:r>
            <a:r>
              <a:rPr lang="es-CO" sz="1600" noProof="1">
                <a:solidFill>
                  <a:srgbClr val="D8DEE9"/>
                </a:solidFill>
                <a:latin typeface="Consolas"/>
                <a:cs typeface="Segoe UI"/>
              </a:rPr>
              <a:t> table_name, </a:t>
            </a:r>
            <a:r>
              <a:rPr lang="es-CO" sz="1600" noProof="1">
                <a:solidFill>
                  <a:srgbClr val="81A1C1"/>
                </a:solidFill>
                <a:latin typeface="Consolas"/>
                <a:cs typeface="Segoe UI"/>
              </a:rPr>
              <a:t>owner </a:t>
            </a:r>
          </a:p>
          <a:p>
            <a:r>
              <a:rPr lang="es-CO" sz="1600" noProof="1">
                <a:solidFill>
                  <a:srgbClr val="81A1C1"/>
                </a:solidFill>
                <a:latin typeface="Consolas"/>
                <a:cs typeface="Segoe UI"/>
              </a:rPr>
              <a:t>FROM</a:t>
            </a:r>
            <a:r>
              <a:rPr lang="es-CO" sz="1600" noProof="1">
                <a:solidFill>
                  <a:srgbClr val="D8DEE9"/>
                </a:solidFill>
                <a:latin typeface="Consolas"/>
                <a:cs typeface="Segoe UI"/>
              </a:rPr>
              <a:t> ALL_TABLES </a:t>
            </a:r>
          </a:p>
          <a:p>
            <a:r>
              <a:rPr lang="es-CO" sz="1600" noProof="1">
                <a:solidFill>
                  <a:srgbClr val="81A1C1"/>
                </a:solidFill>
                <a:latin typeface="Consolas"/>
                <a:cs typeface="Segoe UI"/>
              </a:rPr>
              <a:t>WHERE</a:t>
            </a:r>
            <a:r>
              <a:rPr lang="es-CO" sz="1600" noProof="1">
                <a:solidFill>
                  <a:srgbClr val="D8DEE9"/>
                </a:solidFill>
                <a:latin typeface="Consolas"/>
                <a:cs typeface="Segoe UI"/>
              </a:rPr>
              <a:t> </a:t>
            </a:r>
            <a:r>
              <a:rPr lang="es-CO" sz="1600" noProof="1">
                <a:solidFill>
                  <a:srgbClr val="81A1C1"/>
                </a:solidFill>
                <a:latin typeface="Consolas"/>
                <a:cs typeface="Segoe UI"/>
              </a:rPr>
              <a:t>owner=</a:t>
            </a:r>
            <a:r>
              <a:rPr lang="es-CO" sz="1600" noProof="1">
                <a:solidFill>
                  <a:srgbClr val="ECEFF4"/>
                </a:solidFill>
                <a:latin typeface="Consolas"/>
                <a:cs typeface="Segoe UI"/>
              </a:rPr>
              <a:t>'</a:t>
            </a:r>
            <a:r>
              <a:rPr lang="es-CO" sz="1600" noProof="1">
                <a:solidFill>
                  <a:srgbClr val="A3BE8C"/>
                </a:solidFill>
                <a:latin typeface="Consolas"/>
                <a:cs typeface="Segoe UI"/>
              </a:rPr>
              <a:t>CHALLENGE</a:t>
            </a:r>
            <a:r>
              <a:rPr lang="es-CO" sz="1600" noProof="1">
                <a:solidFill>
                  <a:srgbClr val="ECEFF4"/>
                </a:solidFill>
                <a:latin typeface="Consolas"/>
                <a:cs typeface="Segoe UI"/>
              </a:rPr>
              <a:t>' </a:t>
            </a:r>
          </a:p>
          <a:p>
            <a:r>
              <a:rPr lang="es-CO" sz="1600" noProof="1">
                <a:solidFill>
                  <a:srgbClr val="81A1C1"/>
                </a:solidFill>
                <a:latin typeface="Consolas"/>
                <a:cs typeface="Segoe UI"/>
              </a:rPr>
              <a:t>ORDER BY</a:t>
            </a:r>
            <a:r>
              <a:rPr lang="es-CO" sz="1600" noProof="1">
                <a:solidFill>
                  <a:srgbClr val="D8DEE9"/>
                </a:solidFill>
                <a:latin typeface="Consolas"/>
                <a:cs typeface="Segoe UI"/>
              </a:rPr>
              <a:t> </a:t>
            </a:r>
            <a:r>
              <a:rPr lang="es-CO" sz="1600" noProof="1">
                <a:solidFill>
                  <a:srgbClr val="81A1C1"/>
                </a:solidFill>
                <a:latin typeface="Consolas"/>
                <a:cs typeface="Segoe UI"/>
              </a:rPr>
              <a:t>owner</a:t>
            </a:r>
            <a:r>
              <a:rPr lang="es-CO" sz="1600" noProof="1">
                <a:solidFill>
                  <a:srgbClr val="D8DEE9"/>
                </a:solidFill>
                <a:latin typeface="Consolas"/>
                <a:cs typeface="Segoe UI"/>
              </a:rPr>
              <a:t>, table_name; </a:t>
            </a:r>
          </a:p>
          <a:p>
            <a:r>
              <a:rPr lang="es-CO" noProof="1">
                <a:latin typeface="WordVisiCarriageReturn_MSFontService"/>
                <a:cs typeface="Segoe UI"/>
              </a:rPr>
              <a:t> </a:t>
            </a:r>
            <a:br>
              <a:rPr lang="es-CO" noProof="1">
                <a:latin typeface="WordVisiCarriageReturn_MSFontService"/>
                <a:cs typeface="Segoe UI"/>
              </a:rPr>
            </a:br>
            <a:r>
              <a:rPr lang="es-CO" noProof="1">
                <a:cs typeface="Segoe UI"/>
              </a:rPr>
              <a:t> </a:t>
            </a:r>
          </a:p>
          <a:p>
            <a:r>
              <a:rPr lang="es-CO" sz="1600" noProof="1">
                <a:solidFill>
                  <a:srgbClr val="616E88"/>
                </a:solidFill>
                <a:latin typeface="Consolas"/>
                <a:cs typeface="Segoe UI"/>
              </a:rPr>
              <a:t>-- All Schemes Tables (DBA_TABLES: Data Dictionary) </a:t>
            </a:r>
          </a:p>
          <a:p>
            <a:r>
              <a:rPr lang="es-CO" sz="1600" noProof="1">
                <a:solidFill>
                  <a:srgbClr val="81A1C1"/>
                </a:solidFill>
                <a:latin typeface="Consolas"/>
                <a:cs typeface="Segoe UI"/>
              </a:rPr>
              <a:t>SELECT</a:t>
            </a:r>
            <a:r>
              <a:rPr lang="es-CO" sz="1600" noProof="1">
                <a:solidFill>
                  <a:srgbClr val="D8DEE9"/>
                </a:solidFill>
                <a:latin typeface="Consolas"/>
                <a:cs typeface="Segoe UI"/>
              </a:rPr>
              <a:t> table_name, </a:t>
            </a:r>
            <a:r>
              <a:rPr lang="es-CO" sz="1600" noProof="1">
                <a:solidFill>
                  <a:srgbClr val="81A1C1"/>
                </a:solidFill>
                <a:latin typeface="Consolas"/>
                <a:cs typeface="Segoe UI"/>
              </a:rPr>
              <a:t>owner </a:t>
            </a:r>
          </a:p>
          <a:p>
            <a:r>
              <a:rPr lang="es-CO" sz="1600" noProof="1">
                <a:solidFill>
                  <a:srgbClr val="81A1C1"/>
                </a:solidFill>
                <a:latin typeface="Consolas"/>
                <a:cs typeface="Segoe UI"/>
              </a:rPr>
              <a:t>FROM</a:t>
            </a:r>
            <a:r>
              <a:rPr lang="es-CO" sz="1600" noProof="1">
                <a:solidFill>
                  <a:srgbClr val="D8DEE9"/>
                </a:solidFill>
                <a:latin typeface="Consolas"/>
                <a:cs typeface="Segoe UI"/>
              </a:rPr>
              <a:t> DBA_TABLES </a:t>
            </a:r>
          </a:p>
          <a:p>
            <a:r>
              <a:rPr lang="es-CO" sz="1600" noProof="1">
                <a:solidFill>
                  <a:srgbClr val="81A1C1"/>
                </a:solidFill>
                <a:latin typeface="Consolas"/>
                <a:cs typeface="Segoe UI"/>
              </a:rPr>
              <a:t>WHERE</a:t>
            </a:r>
            <a:r>
              <a:rPr lang="es-CO" sz="1600" noProof="1">
                <a:solidFill>
                  <a:srgbClr val="D8DEE9"/>
                </a:solidFill>
                <a:latin typeface="Consolas"/>
                <a:cs typeface="Segoe UI"/>
              </a:rPr>
              <a:t> </a:t>
            </a:r>
            <a:r>
              <a:rPr lang="es-CO" sz="1600" noProof="1">
                <a:solidFill>
                  <a:srgbClr val="81A1C1"/>
                </a:solidFill>
                <a:latin typeface="Consolas"/>
                <a:cs typeface="Segoe UI"/>
              </a:rPr>
              <a:t>owner=</a:t>
            </a:r>
            <a:r>
              <a:rPr lang="es-CO" sz="1600" noProof="1">
                <a:solidFill>
                  <a:srgbClr val="ECEFF4"/>
                </a:solidFill>
                <a:latin typeface="Consolas"/>
                <a:cs typeface="Segoe UI"/>
              </a:rPr>
              <a:t>'</a:t>
            </a:r>
            <a:r>
              <a:rPr lang="es-CO" sz="1600" noProof="1">
                <a:solidFill>
                  <a:srgbClr val="A3BE8C"/>
                </a:solidFill>
                <a:latin typeface="Consolas"/>
                <a:cs typeface="Segoe UI"/>
              </a:rPr>
              <a:t>CHALLENGE</a:t>
            </a:r>
            <a:r>
              <a:rPr lang="es-CO" sz="1600" noProof="1">
                <a:solidFill>
                  <a:srgbClr val="ECEFF4"/>
                </a:solidFill>
                <a:latin typeface="Consolas"/>
                <a:cs typeface="Segoe UI"/>
              </a:rPr>
              <a:t>' </a:t>
            </a:r>
          </a:p>
          <a:p>
            <a:r>
              <a:rPr lang="es-CO" sz="1600" noProof="1">
                <a:solidFill>
                  <a:srgbClr val="81A1C1"/>
                </a:solidFill>
                <a:latin typeface="Consolas"/>
                <a:cs typeface="Segoe UI"/>
              </a:rPr>
              <a:t>ORDER BY</a:t>
            </a:r>
            <a:r>
              <a:rPr lang="es-CO" sz="1600" noProof="1">
                <a:solidFill>
                  <a:srgbClr val="D8DEE9"/>
                </a:solidFill>
                <a:latin typeface="Consolas"/>
                <a:cs typeface="Segoe UI"/>
              </a:rPr>
              <a:t> </a:t>
            </a:r>
            <a:r>
              <a:rPr lang="es-CO" sz="1600" noProof="1">
                <a:solidFill>
                  <a:srgbClr val="81A1C1"/>
                </a:solidFill>
                <a:latin typeface="Consolas"/>
                <a:cs typeface="Segoe UI"/>
              </a:rPr>
              <a:t>owner</a:t>
            </a:r>
            <a:r>
              <a:rPr lang="es-CO" sz="1600" noProof="1">
                <a:solidFill>
                  <a:srgbClr val="D8DEE9"/>
                </a:solidFill>
                <a:latin typeface="Consolas"/>
                <a:cs typeface="Segoe UI"/>
              </a:rPr>
              <a:t>, table_name;</a:t>
            </a:r>
            <a:r>
              <a:rPr lang="en-US" sz="1600">
                <a:solidFill>
                  <a:srgbClr val="D8DEE9"/>
                </a:solidFill>
                <a:latin typeface="Consolas"/>
                <a:cs typeface="Segoe UI"/>
              </a:rPr>
              <a:t> </a:t>
            </a:r>
          </a:p>
          <a:p>
            <a:endParaRPr lang="en-US" sz="160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1713531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D7E15A38-E087-4E02-8DB4-284FF8C12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431" y="1033480"/>
            <a:ext cx="3743324" cy="4629935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3542D88-949D-40B1-A58E-583F17100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650" y="1030502"/>
            <a:ext cx="3933824" cy="1748993"/>
          </a:xfrm>
          <a:prstGeom prst="rect">
            <a:avLst/>
          </a:prstGeom>
        </p:spPr>
      </p:pic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F2528353-7AE3-4AAB-B932-7F4662CAF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650" y="3595397"/>
            <a:ext cx="3933824" cy="13459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B273C4-EEE0-458F-A7D2-2CC2EC2D558F}"/>
              </a:ext>
            </a:extLst>
          </p:cNvPr>
          <p:cNvSpPr txBox="1"/>
          <p:nvPr/>
        </p:nvSpPr>
        <p:spPr>
          <a:xfrm>
            <a:off x="2426494" y="593883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DBA / ALL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822587-B139-4C8F-8E31-58703F6873C2}"/>
              </a:ext>
            </a:extLst>
          </p:cNvPr>
          <p:cNvSpPr txBox="1"/>
          <p:nvPr/>
        </p:nvSpPr>
        <p:spPr>
          <a:xfrm>
            <a:off x="6938962" y="247411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DBA / ALL (OWNER)</a:t>
            </a: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2F5E3C25-18E2-4569-8A61-FBDC6943EF5A}"/>
              </a:ext>
            </a:extLst>
          </p:cNvPr>
          <p:cNvSpPr txBox="1"/>
          <p:nvPr/>
        </p:nvSpPr>
        <p:spPr>
          <a:xfrm>
            <a:off x="6938962" y="2474116"/>
            <a:ext cx="2743199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cs typeface="Calibri"/>
              </a:rPr>
              <a:t>DBA / ALL (OWNER)</a:t>
            </a: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497E924C-CECF-4D60-A4DC-FFE5321B9D1B}"/>
              </a:ext>
            </a:extLst>
          </p:cNvPr>
          <p:cNvSpPr txBox="1"/>
          <p:nvPr/>
        </p:nvSpPr>
        <p:spPr>
          <a:xfrm>
            <a:off x="6938962" y="5081585"/>
            <a:ext cx="2743199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cs typeface="Calibri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24367016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80A0-7C6B-4CC6-88BC-BF4AFA94A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>
                <a:ea typeface="+mj-lt"/>
                <a:cs typeface="+mj-lt"/>
              </a:rPr>
              <a:t>16. Generar una consulta donde liste todos los atributos.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55B68-EFE2-4333-BAFD-5F5AF8318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6031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1ACCDA-563E-41FF-BCA1-BB23941783E9}"/>
              </a:ext>
            </a:extLst>
          </p:cNvPr>
          <p:cNvSpPr txBox="1"/>
          <p:nvPr/>
        </p:nvSpPr>
        <p:spPr>
          <a:xfrm>
            <a:off x="1081087" y="521494"/>
            <a:ext cx="6886573" cy="5109091"/>
          </a:xfrm>
          <a:prstGeom prst="rect">
            <a:avLst/>
          </a:prstGeom>
          <a:solidFill>
            <a:srgbClr val="2E344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CO" noProof="1">
                <a:solidFill>
                  <a:srgbClr val="616E88"/>
                </a:solidFill>
                <a:latin typeface="Consolas"/>
                <a:cs typeface="Segoe UI"/>
              </a:rPr>
              <a:t>-- All tables from an specific user/schema (SYS)</a:t>
            </a:r>
            <a:r>
              <a:rPr lang="es-CO" noProof="1">
                <a:solidFill>
                  <a:srgbClr val="616E88"/>
                </a:solidFill>
                <a:latin typeface="Consolas"/>
              </a:rPr>
              <a:t> </a:t>
            </a:r>
          </a:p>
          <a:p>
            <a:r>
              <a:rPr lang="es-CO" noProof="1">
                <a:solidFill>
                  <a:srgbClr val="81A1C1"/>
                </a:solidFill>
                <a:latin typeface="Consolas"/>
                <a:cs typeface="Segoe UI"/>
              </a:rPr>
              <a:t>SELECT</a:t>
            </a:r>
            <a:r>
              <a:rPr lang="es-CO" noProof="1">
                <a:solidFill>
                  <a:srgbClr val="D8DEE9"/>
                </a:solidFill>
                <a:latin typeface="Consolas"/>
                <a:cs typeface="Segoe UI"/>
              </a:rPr>
              <a:t> ATC.column_id, </a:t>
            </a:r>
            <a:r>
              <a:rPr lang="es-CO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noProof="1">
                <a:solidFill>
                  <a:srgbClr val="D8DEE9"/>
                </a:solidFill>
                <a:latin typeface="Consolas"/>
                <a:cs typeface="Segoe UI"/>
              </a:rPr>
              <a:t>    ATC.owner,</a:t>
            </a:r>
            <a:r>
              <a:rPr lang="es-CO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noProof="1">
                <a:solidFill>
                  <a:srgbClr val="D8DEE9"/>
                </a:solidFill>
                <a:latin typeface="Consolas"/>
                <a:cs typeface="Segoe UI"/>
              </a:rPr>
              <a:t>    ATC.table_name, </a:t>
            </a:r>
            <a:r>
              <a:rPr lang="es-CO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noProof="1">
                <a:solidFill>
                  <a:srgbClr val="D8DEE9"/>
                </a:solidFill>
                <a:latin typeface="Consolas"/>
                <a:cs typeface="Segoe UI"/>
              </a:rPr>
              <a:t>    ATC.column_name, </a:t>
            </a:r>
            <a:r>
              <a:rPr lang="es-CO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noProof="1">
                <a:solidFill>
                  <a:srgbClr val="D8DEE9"/>
                </a:solidFill>
                <a:latin typeface="Consolas"/>
                <a:cs typeface="Segoe UI"/>
              </a:rPr>
              <a:t>    ATC.data_type, </a:t>
            </a:r>
            <a:r>
              <a:rPr lang="es-CO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noProof="1">
                <a:solidFill>
                  <a:srgbClr val="D8DEE9"/>
                </a:solidFill>
                <a:latin typeface="Consolas"/>
                <a:cs typeface="Segoe UI"/>
              </a:rPr>
              <a:t>    ATC.data_length,</a:t>
            </a:r>
            <a:r>
              <a:rPr lang="es-CO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noProof="1">
                <a:solidFill>
                  <a:srgbClr val="D8DEE9"/>
                </a:solidFill>
                <a:latin typeface="Consolas"/>
                <a:cs typeface="Segoe UI"/>
              </a:rPr>
              <a:t>    </a:t>
            </a:r>
            <a:r>
              <a:rPr lang="es-CO" noProof="1">
                <a:solidFill>
                  <a:srgbClr val="81A1C1"/>
                </a:solidFill>
                <a:latin typeface="Consolas"/>
                <a:cs typeface="Segoe UI"/>
              </a:rPr>
              <a:t>AT</a:t>
            </a:r>
            <a:r>
              <a:rPr lang="es-CO" noProof="1">
                <a:solidFill>
                  <a:srgbClr val="D8DEE9"/>
                </a:solidFill>
                <a:latin typeface="Consolas"/>
                <a:cs typeface="Segoe UI"/>
              </a:rPr>
              <a:t>.num_rows,</a:t>
            </a:r>
            <a:r>
              <a:rPr lang="es-CO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noProof="1">
                <a:solidFill>
                  <a:srgbClr val="D8DEE9"/>
                </a:solidFill>
                <a:latin typeface="Consolas"/>
                <a:cs typeface="Segoe UI"/>
              </a:rPr>
              <a:t>    ATC.data_precision, </a:t>
            </a:r>
            <a:r>
              <a:rPr lang="es-CO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noProof="1">
                <a:solidFill>
                  <a:srgbClr val="D8DEE9"/>
                </a:solidFill>
                <a:latin typeface="Consolas"/>
                <a:cs typeface="Segoe UI"/>
              </a:rPr>
              <a:t>    ATC.data_scale, </a:t>
            </a:r>
            <a:r>
              <a:rPr lang="es-CO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noProof="1">
                <a:solidFill>
                  <a:srgbClr val="D8DEE9"/>
                </a:solidFill>
                <a:latin typeface="Consolas"/>
                <a:cs typeface="Segoe UI"/>
              </a:rPr>
              <a:t>    ATC.nullable</a:t>
            </a:r>
            <a:r>
              <a:rPr lang="es-CO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noProof="1">
                <a:solidFill>
                  <a:srgbClr val="81A1C1"/>
                </a:solidFill>
                <a:latin typeface="Consolas"/>
                <a:cs typeface="Segoe UI"/>
              </a:rPr>
              <a:t>FROM</a:t>
            </a:r>
            <a:r>
              <a:rPr lang="es-CO" noProof="1">
                <a:solidFill>
                  <a:srgbClr val="D8DEE9"/>
                </a:solidFill>
                <a:latin typeface="Consolas"/>
                <a:cs typeface="Segoe UI"/>
              </a:rPr>
              <a:t> SYS.ALL_TAB_COLUMNS ATC</a:t>
            </a:r>
            <a:r>
              <a:rPr lang="es-CO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noProof="1">
                <a:solidFill>
                  <a:srgbClr val="81A1C1"/>
                </a:solidFill>
                <a:latin typeface="Consolas"/>
                <a:cs typeface="Segoe UI"/>
              </a:rPr>
              <a:t>INNER JOIN</a:t>
            </a:r>
            <a:r>
              <a:rPr lang="es-CO" noProof="1">
                <a:solidFill>
                  <a:srgbClr val="D8DEE9"/>
                </a:solidFill>
                <a:latin typeface="Consolas"/>
                <a:cs typeface="Segoe UI"/>
              </a:rPr>
              <a:t> SYS.ALL_TABLES </a:t>
            </a:r>
            <a:r>
              <a:rPr lang="es-CO" noProof="1">
                <a:solidFill>
                  <a:srgbClr val="81A1C1"/>
                </a:solidFill>
                <a:latin typeface="Consolas"/>
                <a:cs typeface="Segoe UI"/>
              </a:rPr>
              <a:t>AT</a:t>
            </a:r>
            <a:r>
              <a:rPr lang="es-CO" noProof="1">
                <a:solidFill>
                  <a:srgbClr val="D8DEE9"/>
                </a:solidFill>
                <a:latin typeface="Consolas"/>
                <a:cs typeface="Segoe UI"/>
              </a:rPr>
              <a:t> </a:t>
            </a:r>
            <a:r>
              <a:rPr lang="es-CO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noProof="1">
                <a:solidFill>
                  <a:srgbClr val="D8DEE9"/>
                </a:solidFill>
                <a:latin typeface="Consolas"/>
                <a:cs typeface="Segoe UI"/>
              </a:rPr>
              <a:t>    </a:t>
            </a:r>
            <a:r>
              <a:rPr lang="es-CO" noProof="1">
                <a:solidFill>
                  <a:srgbClr val="81A1C1"/>
                </a:solidFill>
                <a:latin typeface="Consolas"/>
                <a:cs typeface="Segoe UI"/>
              </a:rPr>
              <a:t>ON</a:t>
            </a:r>
            <a:r>
              <a:rPr lang="es-CO" noProof="1">
                <a:solidFill>
                  <a:srgbClr val="D8DEE9"/>
                </a:solidFill>
                <a:latin typeface="Consolas"/>
                <a:cs typeface="Segoe UI"/>
              </a:rPr>
              <a:t> ATC.owner </a:t>
            </a:r>
            <a:r>
              <a:rPr lang="es-CO" noProof="1">
                <a:solidFill>
                  <a:srgbClr val="81A1C1"/>
                </a:solidFill>
                <a:latin typeface="Consolas"/>
                <a:cs typeface="Segoe UI"/>
              </a:rPr>
              <a:t>=</a:t>
            </a:r>
            <a:r>
              <a:rPr lang="es-CO" noProof="1">
                <a:solidFill>
                  <a:srgbClr val="D8DEE9"/>
                </a:solidFill>
                <a:latin typeface="Consolas"/>
                <a:cs typeface="Segoe UI"/>
              </a:rPr>
              <a:t> </a:t>
            </a:r>
            <a:r>
              <a:rPr lang="es-CO" noProof="1">
                <a:solidFill>
                  <a:srgbClr val="81A1C1"/>
                </a:solidFill>
                <a:latin typeface="Consolas"/>
                <a:cs typeface="Segoe UI"/>
              </a:rPr>
              <a:t>AT</a:t>
            </a:r>
            <a:r>
              <a:rPr lang="es-CO" noProof="1">
                <a:solidFill>
                  <a:srgbClr val="D8DEE9"/>
                </a:solidFill>
                <a:latin typeface="Consolas"/>
                <a:cs typeface="Segoe UI"/>
              </a:rPr>
              <a:t>.</a:t>
            </a:r>
            <a:r>
              <a:rPr lang="es-CO" noProof="1">
                <a:solidFill>
                  <a:srgbClr val="81A1C1"/>
                </a:solidFill>
                <a:latin typeface="Consolas"/>
                <a:cs typeface="Segoe UI"/>
              </a:rPr>
              <a:t>owner</a:t>
            </a:r>
            <a:r>
              <a:rPr lang="es-CO" noProof="1">
                <a:solidFill>
                  <a:srgbClr val="D8DEE9"/>
                </a:solidFill>
                <a:latin typeface="Consolas"/>
                <a:cs typeface="Segoe UI"/>
              </a:rPr>
              <a:t> </a:t>
            </a:r>
            <a:r>
              <a:rPr lang="es-CO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noProof="1">
                <a:solidFill>
                  <a:srgbClr val="D8DEE9"/>
                </a:solidFill>
                <a:latin typeface="Consolas"/>
                <a:cs typeface="Segoe UI"/>
              </a:rPr>
              <a:t>    </a:t>
            </a:r>
            <a:r>
              <a:rPr lang="es-CO" noProof="1">
                <a:solidFill>
                  <a:srgbClr val="81A1C1"/>
                </a:solidFill>
                <a:latin typeface="Consolas"/>
                <a:cs typeface="Segoe UI"/>
              </a:rPr>
              <a:t>AND</a:t>
            </a:r>
            <a:r>
              <a:rPr lang="es-CO" noProof="1">
                <a:solidFill>
                  <a:srgbClr val="D8DEE9"/>
                </a:solidFill>
                <a:latin typeface="Consolas"/>
                <a:cs typeface="Segoe UI"/>
              </a:rPr>
              <a:t> ATC.table_name </a:t>
            </a:r>
            <a:r>
              <a:rPr lang="es-CO" noProof="1">
                <a:solidFill>
                  <a:srgbClr val="81A1C1"/>
                </a:solidFill>
                <a:latin typeface="Consolas"/>
                <a:cs typeface="Segoe UI"/>
              </a:rPr>
              <a:t>=</a:t>
            </a:r>
            <a:r>
              <a:rPr lang="es-CO" noProof="1">
                <a:solidFill>
                  <a:srgbClr val="D8DEE9"/>
                </a:solidFill>
                <a:latin typeface="Consolas"/>
                <a:cs typeface="Segoe UI"/>
              </a:rPr>
              <a:t> </a:t>
            </a:r>
            <a:r>
              <a:rPr lang="es-CO" noProof="1">
                <a:solidFill>
                  <a:srgbClr val="81A1C1"/>
                </a:solidFill>
                <a:latin typeface="Consolas"/>
                <a:cs typeface="Segoe UI"/>
              </a:rPr>
              <a:t>AT</a:t>
            </a:r>
            <a:r>
              <a:rPr lang="es-CO" noProof="1">
                <a:solidFill>
                  <a:srgbClr val="D8DEE9"/>
                </a:solidFill>
                <a:latin typeface="Consolas"/>
                <a:cs typeface="Segoe UI"/>
              </a:rPr>
              <a:t>.table_name</a:t>
            </a:r>
            <a:r>
              <a:rPr lang="es-CO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noProof="1">
                <a:solidFill>
                  <a:srgbClr val="81A1C1"/>
                </a:solidFill>
                <a:latin typeface="Consolas"/>
                <a:cs typeface="Segoe UI"/>
              </a:rPr>
              <a:t>WHERE</a:t>
            </a:r>
            <a:r>
              <a:rPr lang="es-CO" noProof="1">
                <a:solidFill>
                  <a:srgbClr val="D8DEE9"/>
                </a:solidFill>
                <a:latin typeface="Consolas"/>
                <a:cs typeface="Segoe UI"/>
              </a:rPr>
              <a:t> ATC.owner </a:t>
            </a:r>
            <a:r>
              <a:rPr lang="es-CO" noProof="1">
                <a:solidFill>
                  <a:srgbClr val="81A1C1"/>
                </a:solidFill>
                <a:latin typeface="Consolas"/>
                <a:cs typeface="Segoe UI"/>
              </a:rPr>
              <a:t>=</a:t>
            </a:r>
            <a:r>
              <a:rPr lang="es-CO" noProof="1">
                <a:solidFill>
                  <a:srgbClr val="D8DEE9"/>
                </a:solidFill>
                <a:latin typeface="Consolas"/>
                <a:cs typeface="Segoe UI"/>
              </a:rPr>
              <a:t> </a:t>
            </a:r>
            <a:r>
              <a:rPr lang="es-CO" noProof="1">
                <a:solidFill>
                  <a:srgbClr val="ECEFF4"/>
                </a:solidFill>
                <a:latin typeface="Consolas"/>
                <a:cs typeface="Segoe UI"/>
              </a:rPr>
              <a:t>'</a:t>
            </a:r>
            <a:r>
              <a:rPr lang="es-CO" noProof="1">
                <a:solidFill>
                  <a:srgbClr val="A3BE8C"/>
                </a:solidFill>
                <a:latin typeface="Consolas"/>
                <a:cs typeface="Segoe UI"/>
              </a:rPr>
              <a:t>CHALLENGE</a:t>
            </a:r>
            <a:r>
              <a:rPr lang="es-CO" noProof="1">
                <a:solidFill>
                  <a:srgbClr val="ECEFF4"/>
                </a:solidFill>
                <a:latin typeface="Consolas"/>
                <a:cs typeface="Segoe UI"/>
              </a:rPr>
              <a:t>'</a:t>
            </a:r>
            <a:r>
              <a:rPr lang="es-CO" noProof="1">
                <a:solidFill>
                  <a:srgbClr val="ECEFF4"/>
                </a:solidFill>
                <a:latin typeface="Consolas"/>
              </a:rPr>
              <a:t> </a:t>
            </a:r>
          </a:p>
          <a:p>
            <a:r>
              <a:rPr lang="es-CO" noProof="1">
                <a:solidFill>
                  <a:srgbClr val="81A1C1"/>
                </a:solidFill>
                <a:latin typeface="Consolas"/>
                <a:cs typeface="Segoe UI"/>
              </a:rPr>
              <a:t>ORDER BY</a:t>
            </a:r>
            <a:r>
              <a:rPr lang="es-CO" noProof="1">
                <a:solidFill>
                  <a:srgbClr val="D8DEE9"/>
                </a:solidFill>
                <a:latin typeface="Consolas"/>
                <a:cs typeface="Segoe UI"/>
              </a:rPr>
              <a:t> ATC.table_name, ATC.owner, ATC.column_id;</a:t>
            </a:r>
            <a:r>
              <a:rPr lang="es-CO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endParaRPr lang="es-CO" sz="2000">
              <a:cs typeface="Segoe UI"/>
            </a:endParaRPr>
          </a:p>
        </p:txBody>
      </p:sp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AE7FC0BD-365A-4CD0-BDD5-670765126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838" y="1711570"/>
            <a:ext cx="5124449" cy="254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131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A75804-D9EE-46E9-93B0-78D9158FF593}"/>
              </a:ext>
            </a:extLst>
          </p:cNvPr>
          <p:cNvSpPr txBox="1"/>
          <p:nvPr/>
        </p:nvSpPr>
        <p:spPr>
          <a:xfrm>
            <a:off x="819150" y="604837"/>
            <a:ext cx="7077074" cy="5663089"/>
          </a:xfrm>
          <a:prstGeom prst="rect">
            <a:avLst/>
          </a:prstGeom>
          <a:solidFill>
            <a:srgbClr val="2E344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000" noProof="1">
              <a:cs typeface="Calibri"/>
            </a:endParaRPr>
          </a:p>
          <a:p>
            <a:r>
              <a:rPr lang="en-US" noProof="1">
                <a:solidFill>
                  <a:srgbClr val="616E88"/>
                </a:solidFill>
                <a:latin typeface="Consolas"/>
                <a:cs typeface="Segoe UI"/>
              </a:rPr>
              <a:t>-- All tables (DBA) </a:t>
            </a:r>
            <a:r>
              <a:rPr lang="en-US" noProof="1">
                <a:solidFill>
                  <a:srgbClr val="616E88"/>
                </a:solidFill>
                <a:latin typeface="Consolas"/>
              </a:rPr>
              <a:t> </a:t>
            </a:r>
          </a:p>
          <a:p>
            <a:r>
              <a:rPr lang="en-US" noProof="1">
                <a:solidFill>
                  <a:srgbClr val="81A1C1"/>
                </a:solidFill>
                <a:latin typeface="Consolas"/>
                <a:cs typeface="Segoe UI"/>
              </a:rPr>
              <a:t>SELECT</a:t>
            </a:r>
            <a:r>
              <a:rPr lang="en-US" noProof="1">
                <a:solidFill>
                  <a:srgbClr val="D8DEE9"/>
                </a:solidFill>
                <a:latin typeface="Consolas"/>
                <a:cs typeface="Segoe UI"/>
              </a:rPr>
              <a:t> DTC.column_id,</a:t>
            </a:r>
            <a:r>
              <a:rPr lang="en-US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n-US" noProof="1">
                <a:solidFill>
                  <a:srgbClr val="D8DEE9"/>
                </a:solidFill>
                <a:latin typeface="Consolas"/>
                <a:cs typeface="Segoe UI"/>
              </a:rPr>
              <a:t>    DTC.owner </a:t>
            </a:r>
            <a:r>
              <a:rPr lang="en-US" noProof="1">
                <a:solidFill>
                  <a:srgbClr val="81A1C1"/>
                </a:solidFill>
                <a:latin typeface="Consolas"/>
                <a:cs typeface="Segoe UI"/>
              </a:rPr>
              <a:t>AS</a:t>
            </a:r>
            <a:r>
              <a:rPr lang="en-US" noProof="1">
                <a:solidFill>
                  <a:srgbClr val="D8DEE9"/>
                </a:solidFill>
                <a:latin typeface="Consolas"/>
                <a:cs typeface="Segoe UI"/>
              </a:rPr>
              <a:t> </a:t>
            </a:r>
            <a:r>
              <a:rPr lang="en-US" noProof="1">
                <a:solidFill>
                  <a:srgbClr val="88C0D0"/>
                </a:solidFill>
                <a:latin typeface="Consolas"/>
                <a:cs typeface="Segoe UI"/>
              </a:rPr>
              <a:t>schema_name</a:t>
            </a:r>
            <a:r>
              <a:rPr lang="en-US" noProof="1">
                <a:solidFill>
                  <a:srgbClr val="D8DEE9"/>
                </a:solidFill>
                <a:latin typeface="Consolas"/>
                <a:cs typeface="Segoe UI"/>
              </a:rPr>
              <a:t>,</a:t>
            </a:r>
            <a:r>
              <a:rPr lang="en-US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n-US" noProof="1">
                <a:solidFill>
                  <a:srgbClr val="D8DEE9"/>
                </a:solidFill>
                <a:latin typeface="Consolas"/>
                <a:cs typeface="Segoe UI"/>
              </a:rPr>
              <a:t>    DTC.table_name,</a:t>
            </a:r>
            <a:r>
              <a:rPr lang="en-US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n-US" noProof="1">
                <a:solidFill>
                  <a:srgbClr val="D8DEE9"/>
                </a:solidFill>
                <a:latin typeface="Consolas"/>
                <a:cs typeface="Segoe UI"/>
              </a:rPr>
              <a:t>    DT.tablespace_name,</a:t>
            </a:r>
            <a:r>
              <a:rPr lang="en-US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n-US" noProof="1">
                <a:solidFill>
                  <a:srgbClr val="D8DEE9"/>
                </a:solidFill>
                <a:latin typeface="Consolas"/>
                <a:cs typeface="Segoe UI"/>
              </a:rPr>
              <a:t>    DTC.column_name,</a:t>
            </a:r>
            <a:r>
              <a:rPr lang="en-US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n-US" noProof="1">
                <a:solidFill>
                  <a:srgbClr val="D8DEE9"/>
                </a:solidFill>
                <a:latin typeface="Consolas"/>
                <a:cs typeface="Segoe UI"/>
              </a:rPr>
              <a:t>    DTC.data_type,</a:t>
            </a:r>
            <a:r>
              <a:rPr lang="en-US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n-US" noProof="1">
                <a:solidFill>
                  <a:srgbClr val="D8DEE9"/>
                </a:solidFill>
                <a:latin typeface="Consolas"/>
                <a:cs typeface="Segoe UI"/>
              </a:rPr>
              <a:t>    DTC.data_length,</a:t>
            </a:r>
            <a:r>
              <a:rPr lang="en-US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n-US" noProof="1">
                <a:solidFill>
                  <a:srgbClr val="D8DEE9"/>
                </a:solidFill>
                <a:latin typeface="Consolas"/>
                <a:cs typeface="Segoe UI"/>
              </a:rPr>
              <a:t>    DT.num_rows,</a:t>
            </a:r>
            <a:r>
              <a:rPr lang="en-US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n-US" noProof="1">
                <a:solidFill>
                  <a:srgbClr val="D8DEE9"/>
                </a:solidFill>
                <a:latin typeface="Consolas"/>
                <a:cs typeface="Segoe UI"/>
              </a:rPr>
              <a:t>    DTC.data_precision,</a:t>
            </a:r>
            <a:r>
              <a:rPr lang="en-US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n-US" noProof="1">
                <a:solidFill>
                  <a:srgbClr val="D8DEE9"/>
                </a:solidFill>
                <a:latin typeface="Consolas"/>
                <a:cs typeface="Segoe UI"/>
              </a:rPr>
              <a:t>    DTC.data_scale,</a:t>
            </a:r>
            <a:r>
              <a:rPr lang="en-US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n-US" noProof="1">
                <a:solidFill>
                  <a:srgbClr val="D8DEE9"/>
                </a:solidFill>
                <a:latin typeface="Consolas"/>
                <a:cs typeface="Segoe UI"/>
              </a:rPr>
              <a:t>    DTC.nullable</a:t>
            </a:r>
            <a:r>
              <a:rPr lang="en-US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n-US" noProof="1">
                <a:solidFill>
                  <a:srgbClr val="81A1C1"/>
                </a:solidFill>
                <a:latin typeface="Consolas"/>
                <a:cs typeface="Segoe UI"/>
              </a:rPr>
              <a:t>FROM</a:t>
            </a:r>
            <a:r>
              <a:rPr lang="en-US" noProof="1">
                <a:solidFill>
                  <a:srgbClr val="D8DEE9"/>
                </a:solidFill>
                <a:latin typeface="Consolas"/>
                <a:cs typeface="Segoe UI"/>
              </a:rPr>
              <a:t> SYS.DBA_TAB_COLUMNS DTC</a:t>
            </a:r>
            <a:r>
              <a:rPr lang="en-US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n-US" noProof="1">
                <a:solidFill>
                  <a:srgbClr val="81A1C1"/>
                </a:solidFill>
                <a:latin typeface="Consolas"/>
                <a:cs typeface="Segoe UI"/>
              </a:rPr>
              <a:t>INNER JOIN</a:t>
            </a:r>
            <a:r>
              <a:rPr lang="en-US" noProof="1">
                <a:solidFill>
                  <a:srgbClr val="D8DEE9"/>
                </a:solidFill>
                <a:latin typeface="Consolas"/>
                <a:cs typeface="Segoe UI"/>
              </a:rPr>
              <a:t> SYS.DBA_TABLES DT</a:t>
            </a:r>
            <a:r>
              <a:rPr lang="en-US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n-US" noProof="1">
                <a:solidFill>
                  <a:srgbClr val="D8DEE9"/>
                </a:solidFill>
                <a:latin typeface="Consolas"/>
                <a:cs typeface="Segoe UI"/>
              </a:rPr>
              <a:t>    </a:t>
            </a:r>
            <a:r>
              <a:rPr lang="en-US" noProof="1">
                <a:solidFill>
                  <a:srgbClr val="81A1C1"/>
                </a:solidFill>
                <a:latin typeface="Consolas"/>
                <a:cs typeface="Segoe UI"/>
              </a:rPr>
              <a:t>ON</a:t>
            </a:r>
            <a:r>
              <a:rPr lang="en-US" noProof="1">
                <a:solidFill>
                  <a:srgbClr val="D8DEE9"/>
                </a:solidFill>
                <a:latin typeface="Consolas"/>
                <a:cs typeface="Segoe UI"/>
              </a:rPr>
              <a:t> DTC.owner </a:t>
            </a:r>
            <a:r>
              <a:rPr lang="en-US" noProof="1">
                <a:solidFill>
                  <a:srgbClr val="81A1C1"/>
                </a:solidFill>
                <a:latin typeface="Consolas"/>
                <a:cs typeface="Segoe UI"/>
              </a:rPr>
              <a:t>=</a:t>
            </a:r>
            <a:r>
              <a:rPr lang="en-US" noProof="1">
                <a:solidFill>
                  <a:srgbClr val="D8DEE9"/>
                </a:solidFill>
                <a:latin typeface="Consolas"/>
                <a:cs typeface="Segoe UI"/>
              </a:rPr>
              <a:t> DT.owner</a:t>
            </a:r>
            <a:r>
              <a:rPr lang="en-US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n-US" noProof="1">
                <a:solidFill>
                  <a:srgbClr val="D8DEE9"/>
                </a:solidFill>
                <a:latin typeface="Consolas"/>
                <a:cs typeface="Segoe UI"/>
              </a:rPr>
              <a:t>    </a:t>
            </a:r>
            <a:r>
              <a:rPr lang="en-US" noProof="1">
                <a:solidFill>
                  <a:srgbClr val="81A1C1"/>
                </a:solidFill>
                <a:latin typeface="Consolas"/>
                <a:cs typeface="Segoe UI"/>
              </a:rPr>
              <a:t>AND</a:t>
            </a:r>
            <a:r>
              <a:rPr lang="en-US" noProof="1">
                <a:solidFill>
                  <a:srgbClr val="D8DEE9"/>
                </a:solidFill>
                <a:latin typeface="Consolas"/>
                <a:cs typeface="Segoe UI"/>
              </a:rPr>
              <a:t> DTC.table_name </a:t>
            </a:r>
            <a:r>
              <a:rPr lang="en-US" noProof="1">
                <a:solidFill>
                  <a:srgbClr val="81A1C1"/>
                </a:solidFill>
                <a:latin typeface="Consolas"/>
                <a:cs typeface="Segoe UI"/>
              </a:rPr>
              <a:t>=</a:t>
            </a:r>
            <a:r>
              <a:rPr lang="en-US" noProof="1">
                <a:solidFill>
                  <a:srgbClr val="D8DEE9"/>
                </a:solidFill>
                <a:latin typeface="Consolas"/>
                <a:cs typeface="Segoe UI"/>
              </a:rPr>
              <a:t> DT.table_name</a:t>
            </a:r>
            <a:r>
              <a:rPr lang="en-US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n-US" noProof="1">
                <a:solidFill>
                  <a:srgbClr val="616E88"/>
                </a:solidFill>
                <a:latin typeface="Consolas"/>
                <a:cs typeface="Segoe UI"/>
              </a:rPr>
              <a:t>--WHERE DTC.owner = 'CHALLENGE'</a:t>
            </a:r>
            <a:r>
              <a:rPr lang="en-US" noProof="1">
                <a:solidFill>
                  <a:srgbClr val="616E88"/>
                </a:solidFill>
                <a:latin typeface="Consolas"/>
              </a:rPr>
              <a:t> </a:t>
            </a:r>
          </a:p>
          <a:p>
            <a:r>
              <a:rPr lang="en-US" noProof="1">
                <a:solidFill>
                  <a:srgbClr val="81A1C1"/>
                </a:solidFill>
                <a:latin typeface="Consolas"/>
                <a:cs typeface="Segoe UI"/>
              </a:rPr>
              <a:t>ORDER BY</a:t>
            </a:r>
            <a:r>
              <a:rPr lang="en-US" noProof="1">
                <a:solidFill>
                  <a:srgbClr val="D8DEE9"/>
                </a:solidFill>
                <a:latin typeface="Consolas"/>
                <a:cs typeface="Segoe UI"/>
              </a:rPr>
              <a:t>  DTC.owner, DTC.table_name, DTC.column_id;</a:t>
            </a:r>
            <a:r>
              <a:rPr lang="en-US">
                <a:solidFill>
                  <a:srgbClr val="D8DEE9"/>
                </a:solidFill>
                <a:latin typeface="Consolas"/>
              </a:rPr>
              <a:t> </a:t>
            </a:r>
          </a:p>
          <a:p>
            <a:endParaRPr lang="en-US">
              <a:solidFill>
                <a:srgbClr val="D8DEE9"/>
              </a:solidFill>
              <a:latin typeface="Consolas"/>
            </a:endParaRPr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2B30659B-17B3-441F-8C35-4075D5FFB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373" y="1804164"/>
            <a:ext cx="5900802" cy="269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60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B836D07-9B0F-4AB3-8C35-04CA2B7B83FF}"/>
              </a:ext>
            </a:extLst>
          </p:cNvPr>
          <p:cNvSpPr txBox="1"/>
          <p:nvPr/>
        </p:nvSpPr>
        <p:spPr>
          <a:xfrm>
            <a:off x="480686" y="1553717"/>
            <a:ext cx="5927943" cy="3754874"/>
          </a:xfrm>
          <a:prstGeom prst="rect">
            <a:avLst/>
          </a:prstGeom>
          <a:solidFill>
            <a:srgbClr val="2E344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CO" sz="3200">
                <a:solidFill>
                  <a:srgbClr val="81A1C1"/>
                </a:solidFill>
                <a:latin typeface="Consolas"/>
                <a:cs typeface="Segoe UI"/>
              </a:rPr>
              <a:t>CREATE</a:t>
            </a:r>
            <a:r>
              <a:rPr lang="es-CO" sz="3200">
                <a:solidFill>
                  <a:srgbClr val="D8DEE9"/>
                </a:solidFill>
                <a:latin typeface="Consolas"/>
                <a:cs typeface="Segoe UI"/>
              </a:rPr>
              <a:t> USER </a:t>
            </a:r>
            <a:r>
              <a:rPr lang="es-CO" sz="3200" err="1">
                <a:solidFill>
                  <a:srgbClr val="D8DEE9"/>
                </a:solidFill>
                <a:latin typeface="Consolas"/>
                <a:cs typeface="Segoe UI"/>
              </a:rPr>
              <a:t>readonly_user</a:t>
            </a:r>
            <a:r>
              <a:rPr lang="es-CO" sz="3200">
                <a:solidFill>
                  <a:srgbClr val="D8DEE9"/>
                </a:solidFill>
                <a:latin typeface="Consolas"/>
                <a:cs typeface="Segoe UI"/>
              </a:rPr>
              <a:t> IDENTIFIED </a:t>
            </a:r>
            <a:r>
              <a:rPr lang="es-CO" sz="3200">
                <a:solidFill>
                  <a:srgbClr val="81A1C1"/>
                </a:solidFill>
                <a:latin typeface="Consolas"/>
                <a:cs typeface="Segoe UI"/>
              </a:rPr>
              <a:t>BY</a:t>
            </a:r>
            <a:r>
              <a:rPr lang="es-CO" sz="3200">
                <a:solidFill>
                  <a:srgbClr val="D8DEE9"/>
                </a:solidFill>
                <a:latin typeface="Consolas"/>
                <a:cs typeface="Segoe UI"/>
              </a:rPr>
              <a:t> </a:t>
            </a:r>
            <a:r>
              <a:rPr lang="es-CO" sz="3200">
                <a:solidFill>
                  <a:srgbClr val="ECEFF4"/>
                </a:solidFill>
                <a:latin typeface="Consolas"/>
                <a:cs typeface="Segoe UI"/>
              </a:rPr>
              <a:t>"</a:t>
            </a:r>
            <a:r>
              <a:rPr lang="es-CO" sz="3200" err="1">
                <a:solidFill>
                  <a:srgbClr val="A3BE8C"/>
                </a:solidFill>
                <a:latin typeface="Consolas"/>
                <a:cs typeface="Segoe UI"/>
              </a:rPr>
              <a:t>password</a:t>
            </a:r>
            <a:r>
              <a:rPr lang="es-CO" sz="3200">
                <a:solidFill>
                  <a:srgbClr val="ECEFF4"/>
                </a:solidFill>
                <a:latin typeface="Consolas"/>
                <a:cs typeface="Segoe UI"/>
              </a:rPr>
              <a:t>"</a:t>
            </a:r>
            <a:r>
              <a:rPr lang="es-CO" sz="3200">
                <a:solidFill>
                  <a:srgbClr val="D8DEE9"/>
                </a:solidFill>
                <a:latin typeface="Consolas"/>
                <a:cs typeface="Segoe UI"/>
              </a:rPr>
              <a:t>;</a:t>
            </a:r>
            <a:endParaRPr lang="en-US"/>
          </a:p>
          <a:p>
            <a:r>
              <a:rPr lang="es-CO" sz="3200">
                <a:solidFill>
                  <a:srgbClr val="D8DEE9"/>
                </a:solidFill>
                <a:latin typeface="Consolas"/>
                <a:cs typeface="Segoe UI"/>
              </a:rPr>
              <a:t> </a:t>
            </a:r>
            <a:r>
              <a:rPr lang="en-US" sz="3200">
                <a:solidFill>
                  <a:srgbClr val="D8DEE9"/>
                </a:solidFill>
                <a:latin typeface="Consolas"/>
              </a:rPr>
              <a:t> </a:t>
            </a:r>
            <a:endParaRPr lang="en-US"/>
          </a:p>
          <a:p>
            <a:r>
              <a:rPr lang="es-CO" sz="3200">
                <a:solidFill>
                  <a:srgbClr val="81A1C1"/>
                </a:solidFill>
                <a:latin typeface="Consolas"/>
                <a:cs typeface="Segoe UI"/>
              </a:rPr>
              <a:t>GRANT</a:t>
            </a:r>
            <a:r>
              <a:rPr lang="es-CO" sz="3200">
                <a:solidFill>
                  <a:srgbClr val="D8DEE9"/>
                </a:solidFill>
                <a:latin typeface="Consolas"/>
                <a:cs typeface="Segoe UI"/>
              </a:rPr>
              <a:t> </a:t>
            </a:r>
            <a:r>
              <a:rPr lang="en-US" sz="3200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sz="3200">
                <a:solidFill>
                  <a:srgbClr val="D8DEE9"/>
                </a:solidFill>
                <a:latin typeface="Consolas"/>
                <a:cs typeface="Segoe UI"/>
              </a:rPr>
              <a:t>    </a:t>
            </a:r>
            <a:r>
              <a:rPr lang="es-CO" sz="3200">
                <a:solidFill>
                  <a:srgbClr val="81A1C1"/>
                </a:solidFill>
                <a:latin typeface="Consolas"/>
                <a:cs typeface="Segoe UI"/>
              </a:rPr>
              <a:t>CREATE</a:t>
            </a:r>
            <a:r>
              <a:rPr lang="es-CO" sz="3200">
                <a:solidFill>
                  <a:srgbClr val="D8DEE9"/>
                </a:solidFill>
                <a:latin typeface="Consolas"/>
                <a:cs typeface="Segoe UI"/>
              </a:rPr>
              <a:t> </a:t>
            </a:r>
            <a:r>
              <a:rPr lang="es-CO" sz="3200">
                <a:solidFill>
                  <a:srgbClr val="81A1C1"/>
                </a:solidFill>
                <a:latin typeface="Consolas"/>
                <a:cs typeface="Segoe UI"/>
              </a:rPr>
              <a:t>SESSION</a:t>
            </a:r>
            <a:r>
              <a:rPr lang="es-CO" sz="3200">
                <a:solidFill>
                  <a:srgbClr val="D8DEE9"/>
                </a:solidFill>
                <a:latin typeface="Consolas"/>
                <a:cs typeface="Segoe UI"/>
              </a:rPr>
              <a:t>, </a:t>
            </a:r>
            <a:r>
              <a:rPr lang="en-US" sz="3200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sz="3200">
                <a:solidFill>
                  <a:srgbClr val="D8DEE9"/>
                </a:solidFill>
                <a:latin typeface="Consolas"/>
                <a:cs typeface="Segoe UI"/>
              </a:rPr>
              <a:t>    </a:t>
            </a:r>
            <a:r>
              <a:rPr lang="es-CO" sz="3200">
                <a:solidFill>
                  <a:srgbClr val="81A1C1"/>
                </a:solidFill>
                <a:latin typeface="Consolas"/>
                <a:cs typeface="Segoe UI"/>
              </a:rPr>
              <a:t>SELECT</a:t>
            </a:r>
            <a:r>
              <a:rPr lang="es-CO" sz="3200">
                <a:solidFill>
                  <a:srgbClr val="D8DEE9"/>
                </a:solidFill>
                <a:latin typeface="Consolas"/>
                <a:cs typeface="Segoe UI"/>
              </a:rPr>
              <a:t> ANY </a:t>
            </a:r>
            <a:r>
              <a:rPr lang="es-CO" sz="3200">
                <a:solidFill>
                  <a:srgbClr val="81A1C1"/>
                </a:solidFill>
                <a:latin typeface="Consolas"/>
                <a:cs typeface="Segoe UI"/>
              </a:rPr>
              <a:t>TABLE</a:t>
            </a:r>
            <a:r>
              <a:rPr lang="es-CO" sz="3200">
                <a:solidFill>
                  <a:srgbClr val="D8DEE9"/>
                </a:solidFill>
                <a:latin typeface="Consolas"/>
                <a:cs typeface="Segoe UI"/>
              </a:rPr>
              <a:t> </a:t>
            </a:r>
            <a:r>
              <a:rPr lang="en-US" sz="3200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sz="3200">
                <a:solidFill>
                  <a:srgbClr val="81A1C1"/>
                </a:solidFill>
                <a:latin typeface="Consolas"/>
                <a:cs typeface="Segoe UI"/>
              </a:rPr>
              <a:t>TO</a:t>
            </a:r>
            <a:r>
              <a:rPr lang="es-CO" sz="3200">
                <a:solidFill>
                  <a:srgbClr val="D8DEE9"/>
                </a:solidFill>
                <a:latin typeface="Consolas"/>
                <a:cs typeface="Segoe UI"/>
              </a:rPr>
              <a:t> </a:t>
            </a:r>
            <a:r>
              <a:rPr lang="es-CO" sz="3200" err="1">
                <a:solidFill>
                  <a:srgbClr val="D8DEE9"/>
                </a:solidFill>
                <a:latin typeface="Consolas"/>
                <a:cs typeface="Segoe UI"/>
              </a:rPr>
              <a:t>readonly_user</a:t>
            </a:r>
            <a:r>
              <a:rPr lang="es-CO" sz="3200">
                <a:solidFill>
                  <a:srgbClr val="D8DEE9"/>
                </a:solidFill>
                <a:latin typeface="Consolas"/>
                <a:cs typeface="Segoe UI"/>
              </a:rPr>
              <a:t>;</a:t>
            </a:r>
            <a:r>
              <a:rPr lang="en-US" sz="3200">
                <a:solidFill>
                  <a:srgbClr val="D8DEE9"/>
                </a:solidFill>
                <a:latin typeface="Consolas"/>
              </a:rPr>
              <a:t> </a:t>
            </a:r>
          </a:p>
          <a:p>
            <a:endParaRPr lang="en-US" sz="1400">
              <a:cs typeface="Calibri"/>
            </a:endParaRPr>
          </a:p>
        </p:txBody>
      </p:sp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39FC397-B17A-4309-89BD-A0237D488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002" y="2122041"/>
            <a:ext cx="5331911" cy="261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784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80A0-7C6B-4CC6-88BC-BF4AFA94A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35038"/>
            <a:ext cx="10515600" cy="4999037"/>
          </a:xfrm>
        </p:spPr>
        <p:txBody>
          <a:bodyPr>
            <a:normAutofit fontScale="90000"/>
          </a:bodyPr>
          <a:lstStyle/>
          <a:p>
            <a:r>
              <a:rPr lang="es-CO">
                <a:ea typeface="+mj-lt"/>
                <a:cs typeface="+mj-lt"/>
              </a:rPr>
              <a:t>17. Generar una consulta que filtre aquellos registros que en la columna </a:t>
            </a:r>
            <a:r>
              <a:rPr lang="es-CO" err="1">
                <a:ea typeface="+mj-lt"/>
                <a:cs typeface="+mj-lt"/>
              </a:rPr>
              <a:t>yn</a:t>
            </a:r>
            <a:r>
              <a:rPr lang="es-CO">
                <a:ea typeface="+mj-lt"/>
                <a:cs typeface="+mj-lt"/>
              </a:rPr>
              <a:t> tienen un valor Y </a:t>
            </a:r>
            <a:r>
              <a:rPr lang="es-CO" err="1">
                <a:ea typeface="+mj-lt"/>
                <a:cs typeface="+mj-lt"/>
              </a:rPr>
              <a:t>y</a:t>
            </a:r>
            <a:r>
              <a:rPr lang="es-CO">
                <a:ea typeface="+mj-lt"/>
                <a:cs typeface="+mj-lt"/>
              </a:rPr>
              <a:t> cruzarlos con los que tienen un valor de N en el campo </a:t>
            </a:r>
            <a:r>
              <a:rPr lang="es-CO" err="1">
                <a:ea typeface="+mj-lt"/>
                <a:cs typeface="+mj-lt"/>
              </a:rPr>
              <a:t>yn</a:t>
            </a:r>
            <a:r>
              <a:rPr lang="es-CO">
                <a:ea typeface="+mj-lt"/>
                <a:cs typeface="+mj-lt"/>
              </a:rPr>
              <a:t> donde el campo </a:t>
            </a:r>
            <a:r>
              <a:rPr lang="es-CO" err="1">
                <a:ea typeface="+mj-lt"/>
                <a:cs typeface="+mj-lt"/>
              </a:rPr>
              <a:t>age</a:t>
            </a:r>
            <a:r>
              <a:rPr lang="es-CO">
                <a:ea typeface="+mj-lt"/>
                <a:cs typeface="+mj-lt"/>
              </a:rPr>
              <a:t> tenga el mismo.</a:t>
            </a:r>
          </a:p>
        </p:txBody>
      </p:sp>
    </p:spTree>
    <p:extLst>
      <p:ext uri="{BB962C8B-B14F-4D97-AF65-F5344CB8AC3E}">
        <p14:creationId xmlns:p14="http://schemas.microsoft.com/office/powerpoint/2010/main" val="2633986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F0F63716-9CE0-43B2-AD52-0D9CF31C1F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07696" y="409907"/>
            <a:ext cx="4329573" cy="568335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BC1839-0D69-40E8-AEAA-4618C32051BC}"/>
              </a:ext>
            </a:extLst>
          </p:cNvPr>
          <p:cNvSpPr txBox="1"/>
          <p:nvPr/>
        </p:nvSpPr>
        <p:spPr>
          <a:xfrm>
            <a:off x="1135627" y="1049595"/>
            <a:ext cx="5729747" cy="4401205"/>
          </a:xfrm>
          <a:prstGeom prst="rect">
            <a:avLst/>
          </a:prstGeom>
          <a:solidFill>
            <a:srgbClr val="2E344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CO" sz="2000" noProof="1">
                <a:solidFill>
                  <a:srgbClr val="81A1C1"/>
                </a:solidFill>
                <a:latin typeface="Consolas"/>
                <a:cs typeface="Segoe UI"/>
              </a:rPr>
              <a:t>WITH</a:t>
            </a:r>
            <a:r>
              <a:rPr lang="es-CO" sz="2000" noProof="1">
                <a:solidFill>
                  <a:srgbClr val="D8DEE9"/>
                </a:solidFill>
                <a:latin typeface="Consolas"/>
                <a:cs typeface="Segoe UI"/>
              </a:rPr>
              <a:t> n </a:t>
            </a:r>
            <a:r>
              <a:rPr lang="es-CO" sz="2000" noProof="1">
                <a:solidFill>
                  <a:srgbClr val="81A1C1"/>
                </a:solidFill>
                <a:latin typeface="Consolas"/>
                <a:cs typeface="Segoe UI"/>
              </a:rPr>
              <a:t>AS</a:t>
            </a:r>
            <a:r>
              <a:rPr lang="es-CO" sz="2000" noProof="1">
                <a:solidFill>
                  <a:srgbClr val="D8DEE9"/>
                </a:solidFill>
                <a:latin typeface="Consolas"/>
                <a:cs typeface="Segoe UI"/>
              </a:rPr>
              <a:t> ( </a:t>
            </a:r>
            <a:r>
              <a:rPr lang="es-CO" sz="2000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sz="2000" noProof="1">
                <a:solidFill>
                  <a:srgbClr val="D8DEE9"/>
                </a:solidFill>
                <a:latin typeface="Consolas"/>
                <a:cs typeface="Segoe UI"/>
              </a:rPr>
              <a:t>    </a:t>
            </a:r>
            <a:r>
              <a:rPr lang="es-CO" sz="2000" noProof="1">
                <a:solidFill>
                  <a:srgbClr val="81A1C1"/>
                </a:solidFill>
                <a:latin typeface="Consolas"/>
                <a:cs typeface="Segoe UI"/>
              </a:rPr>
              <a:t>SELECT</a:t>
            </a:r>
            <a:r>
              <a:rPr lang="es-CO" sz="2000" noProof="1">
                <a:solidFill>
                  <a:srgbClr val="D8DEE9"/>
                </a:solidFill>
                <a:latin typeface="Consolas"/>
                <a:cs typeface="Segoe UI"/>
              </a:rPr>
              <a:t> seq, age, yn </a:t>
            </a:r>
            <a:r>
              <a:rPr lang="es-CO" sz="2000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sz="2000" noProof="1">
                <a:solidFill>
                  <a:srgbClr val="D8DEE9"/>
                </a:solidFill>
                <a:latin typeface="Consolas"/>
                <a:cs typeface="Segoe UI"/>
              </a:rPr>
              <a:t>    </a:t>
            </a:r>
            <a:r>
              <a:rPr lang="es-CO" sz="2000" noProof="1">
                <a:solidFill>
                  <a:srgbClr val="81A1C1"/>
                </a:solidFill>
                <a:latin typeface="Consolas"/>
                <a:cs typeface="Segoe UI"/>
              </a:rPr>
              <a:t>FROM</a:t>
            </a:r>
            <a:r>
              <a:rPr lang="es-CO" sz="2000" noProof="1">
                <a:solidFill>
                  <a:srgbClr val="D8DEE9"/>
                </a:solidFill>
                <a:latin typeface="Consolas"/>
                <a:cs typeface="Segoe UI"/>
              </a:rPr>
              <a:t> challenge.challenge </a:t>
            </a:r>
            <a:r>
              <a:rPr lang="es-CO" sz="2000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sz="2000" noProof="1">
                <a:solidFill>
                  <a:srgbClr val="D8DEE9"/>
                </a:solidFill>
                <a:latin typeface="Consolas"/>
                <a:cs typeface="Segoe UI"/>
              </a:rPr>
              <a:t>    </a:t>
            </a:r>
            <a:r>
              <a:rPr lang="es-CO" sz="2000" noProof="1">
                <a:solidFill>
                  <a:srgbClr val="81A1C1"/>
                </a:solidFill>
                <a:latin typeface="Consolas"/>
                <a:cs typeface="Segoe UI"/>
              </a:rPr>
              <a:t>WHERE</a:t>
            </a:r>
            <a:r>
              <a:rPr lang="es-CO" sz="2000" noProof="1">
                <a:solidFill>
                  <a:srgbClr val="D8DEE9"/>
                </a:solidFill>
                <a:latin typeface="Consolas"/>
                <a:cs typeface="Segoe UI"/>
              </a:rPr>
              <a:t> yn </a:t>
            </a:r>
            <a:r>
              <a:rPr lang="es-CO" sz="2000" noProof="1">
                <a:solidFill>
                  <a:srgbClr val="81A1C1"/>
                </a:solidFill>
                <a:latin typeface="Consolas"/>
                <a:cs typeface="Segoe UI"/>
              </a:rPr>
              <a:t>=</a:t>
            </a:r>
            <a:r>
              <a:rPr lang="es-CO" sz="2000" noProof="1">
                <a:solidFill>
                  <a:srgbClr val="D8DEE9"/>
                </a:solidFill>
                <a:latin typeface="Consolas"/>
                <a:cs typeface="Segoe UI"/>
              </a:rPr>
              <a:t> </a:t>
            </a:r>
            <a:r>
              <a:rPr lang="es-CO" sz="2000" noProof="1">
                <a:solidFill>
                  <a:srgbClr val="ECEFF4"/>
                </a:solidFill>
                <a:latin typeface="Consolas"/>
                <a:cs typeface="Segoe UI"/>
              </a:rPr>
              <a:t>'</a:t>
            </a:r>
            <a:r>
              <a:rPr lang="es-CO" sz="2000" noProof="1">
                <a:solidFill>
                  <a:srgbClr val="A3BE8C"/>
                </a:solidFill>
                <a:latin typeface="Consolas"/>
                <a:cs typeface="Segoe UI"/>
              </a:rPr>
              <a:t>N</a:t>
            </a:r>
            <a:r>
              <a:rPr lang="es-CO" sz="2000" noProof="1">
                <a:solidFill>
                  <a:srgbClr val="ECEFF4"/>
                </a:solidFill>
                <a:latin typeface="Consolas"/>
                <a:cs typeface="Segoe UI"/>
              </a:rPr>
              <a:t>'</a:t>
            </a:r>
            <a:r>
              <a:rPr lang="es-CO" sz="2000" noProof="1">
                <a:solidFill>
                  <a:srgbClr val="D8DEE9"/>
                </a:solidFill>
                <a:latin typeface="Consolas"/>
                <a:cs typeface="Segoe UI"/>
              </a:rPr>
              <a:t> </a:t>
            </a:r>
            <a:r>
              <a:rPr lang="es-CO" sz="2000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sz="2000" noProof="1">
                <a:solidFill>
                  <a:srgbClr val="D8DEE9"/>
                </a:solidFill>
                <a:latin typeface="Consolas"/>
                <a:cs typeface="Segoe UI"/>
              </a:rPr>
              <a:t>), </a:t>
            </a:r>
            <a:r>
              <a:rPr lang="es-CO" sz="2000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sz="2000" noProof="1">
                <a:solidFill>
                  <a:srgbClr val="D8DEE9"/>
                </a:solidFill>
                <a:latin typeface="Consolas"/>
                <a:cs typeface="Segoe UI"/>
              </a:rPr>
              <a:t>y </a:t>
            </a:r>
            <a:r>
              <a:rPr lang="es-CO" sz="2000" noProof="1">
                <a:solidFill>
                  <a:srgbClr val="81A1C1"/>
                </a:solidFill>
                <a:latin typeface="Consolas"/>
                <a:cs typeface="Segoe UI"/>
              </a:rPr>
              <a:t>AS</a:t>
            </a:r>
            <a:r>
              <a:rPr lang="es-CO" sz="2000" noProof="1">
                <a:solidFill>
                  <a:srgbClr val="D8DEE9"/>
                </a:solidFill>
                <a:latin typeface="Consolas"/>
                <a:cs typeface="Segoe UI"/>
              </a:rPr>
              <a:t> ( </a:t>
            </a:r>
            <a:r>
              <a:rPr lang="es-CO" sz="2000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sz="2000" noProof="1">
                <a:solidFill>
                  <a:srgbClr val="D8DEE9"/>
                </a:solidFill>
                <a:latin typeface="Consolas"/>
                <a:cs typeface="Segoe UI"/>
              </a:rPr>
              <a:t>    </a:t>
            </a:r>
            <a:r>
              <a:rPr lang="es-CO" sz="2000" noProof="1">
                <a:solidFill>
                  <a:srgbClr val="81A1C1"/>
                </a:solidFill>
                <a:latin typeface="Consolas"/>
                <a:cs typeface="Segoe UI"/>
              </a:rPr>
              <a:t>SELECT</a:t>
            </a:r>
            <a:r>
              <a:rPr lang="es-CO" sz="2000" noProof="1">
                <a:solidFill>
                  <a:srgbClr val="D8DEE9"/>
                </a:solidFill>
                <a:latin typeface="Consolas"/>
                <a:cs typeface="Segoe UI"/>
              </a:rPr>
              <a:t> seq, age, yn </a:t>
            </a:r>
            <a:r>
              <a:rPr lang="es-CO" sz="2000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sz="2000" noProof="1">
                <a:solidFill>
                  <a:srgbClr val="D8DEE9"/>
                </a:solidFill>
                <a:latin typeface="Consolas"/>
                <a:cs typeface="Segoe UI"/>
              </a:rPr>
              <a:t>    </a:t>
            </a:r>
            <a:r>
              <a:rPr lang="es-CO" sz="2000" noProof="1">
                <a:solidFill>
                  <a:srgbClr val="81A1C1"/>
                </a:solidFill>
                <a:latin typeface="Consolas"/>
                <a:cs typeface="Segoe UI"/>
              </a:rPr>
              <a:t>FROM</a:t>
            </a:r>
            <a:r>
              <a:rPr lang="es-CO" sz="2000" noProof="1">
                <a:solidFill>
                  <a:srgbClr val="D8DEE9"/>
                </a:solidFill>
                <a:latin typeface="Consolas"/>
                <a:cs typeface="Segoe UI"/>
              </a:rPr>
              <a:t> challenge.challenge </a:t>
            </a:r>
            <a:r>
              <a:rPr lang="es-CO" sz="2000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sz="2000" noProof="1">
                <a:solidFill>
                  <a:srgbClr val="D8DEE9"/>
                </a:solidFill>
                <a:latin typeface="Consolas"/>
                <a:cs typeface="Segoe UI"/>
              </a:rPr>
              <a:t>    </a:t>
            </a:r>
            <a:r>
              <a:rPr lang="es-CO" sz="2000" noProof="1">
                <a:solidFill>
                  <a:srgbClr val="81A1C1"/>
                </a:solidFill>
                <a:latin typeface="Consolas"/>
                <a:cs typeface="Segoe UI"/>
              </a:rPr>
              <a:t>WHERE</a:t>
            </a:r>
            <a:r>
              <a:rPr lang="es-CO" sz="2000" noProof="1">
                <a:solidFill>
                  <a:srgbClr val="D8DEE9"/>
                </a:solidFill>
                <a:latin typeface="Consolas"/>
                <a:cs typeface="Segoe UI"/>
              </a:rPr>
              <a:t> yn </a:t>
            </a:r>
            <a:r>
              <a:rPr lang="es-CO" sz="2000" noProof="1">
                <a:solidFill>
                  <a:srgbClr val="81A1C1"/>
                </a:solidFill>
                <a:latin typeface="Consolas"/>
                <a:cs typeface="Segoe UI"/>
              </a:rPr>
              <a:t>=</a:t>
            </a:r>
            <a:r>
              <a:rPr lang="es-CO" sz="2000" noProof="1">
                <a:solidFill>
                  <a:srgbClr val="D8DEE9"/>
                </a:solidFill>
                <a:latin typeface="Consolas"/>
                <a:cs typeface="Segoe UI"/>
              </a:rPr>
              <a:t> </a:t>
            </a:r>
            <a:r>
              <a:rPr lang="es-CO" sz="2000" noProof="1">
                <a:solidFill>
                  <a:srgbClr val="ECEFF4"/>
                </a:solidFill>
                <a:latin typeface="Consolas"/>
                <a:cs typeface="Segoe UI"/>
              </a:rPr>
              <a:t>'</a:t>
            </a:r>
            <a:r>
              <a:rPr lang="es-CO" sz="2000" noProof="1">
                <a:solidFill>
                  <a:srgbClr val="A3BE8C"/>
                </a:solidFill>
                <a:latin typeface="Consolas"/>
                <a:cs typeface="Segoe UI"/>
              </a:rPr>
              <a:t>Y</a:t>
            </a:r>
            <a:r>
              <a:rPr lang="es-CO" sz="2000" noProof="1">
                <a:solidFill>
                  <a:srgbClr val="ECEFF4"/>
                </a:solidFill>
                <a:latin typeface="Consolas"/>
                <a:cs typeface="Segoe UI"/>
              </a:rPr>
              <a:t>'</a:t>
            </a:r>
            <a:r>
              <a:rPr lang="es-CO" sz="2000" noProof="1">
                <a:solidFill>
                  <a:srgbClr val="D8DEE9"/>
                </a:solidFill>
                <a:latin typeface="Consolas"/>
                <a:cs typeface="Segoe UI"/>
              </a:rPr>
              <a:t> </a:t>
            </a:r>
            <a:r>
              <a:rPr lang="es-CO" sz="2000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sz="2000" noProof="1">
                <a:solidFill>
                  <a:srgbClr val="D8DEE9"/>
                </a:solidFill>
                <a:latin typeface="Consolas"/>
                <a:cs typeface="Segoe UI"/>
              </a:rPr>
              <a:t>) </a:t>
            </a:r>
            <a:r>
              <a:rPr lang="es-CO" sz="2000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sz="2000" noProof="1">
                <a:solidFill>
                  <a:srgbClr val="81A1C1"/>
                </a:solidFill>
                <a:latin typeface="Consolas"/>
                <a:cs typeface="Segoe UI"/>
              </a:rPr>
              <a:t>SELECT</a:t>
            </a:r>
            <a:r>
              <a:rPr lang="es-CO" sz="2000" noProof="1">
                <a:solidFill>
                  <a:srgbClr val="D8DEE9"/>
                </a:solidFill>
                <a:latin typeface="Consolas"/>
                <a:cs typeface="Segoe UI"/>
              </a:rPr>
              <a:t> y.seq </a:t>
            </a:r>
            <a:r>
              <a:rPr lang="es-CO" sz="2000" noProof="1">
                <a:solidFill>
                  <a:srgbClr val="81A1C1"/>
                </a:solidFill>
                <a:latin typeface="Consolas"/>
                <a:cs typeface="Segoe UI"/>
              </a:rPr>
              <a:t>AS</a:t>
            </a:r>
            <a:r>
              <a:rPr lang="es-CO" sz="2000" noProof="1">
                <a:solidFill>
                  <a:srgbClr val="D8DEE9"/>
                </a:solidFill>
                <a:latin typeface="Consolas"/>
                <a:cs typeface="Segoe UI"/>
              </a:rPr>
              <a:t> y_seq, n.seq </a:t>
            </a:r>
            <a:r>
              <a:rPr lang="es-CO" sz="2000" noProof="1">
                <a:solidFill>
                  <a:srgbClr val="81A1C1"/>
                </a:solidFill>
                <a:latin typeface="Consolas"/>
                <a:cs typeface="Segoe UI"/>
              </a:rPr>
              <a:t>AS</a:t>
            </a:r>
            <a:r>
              <a:rPr lang="es-CO" sz="2000" noProof="1">
                <a:solidFill>
                  <a:srgbClr val="D8DEE9"/>
                </a:solidFill>
                <a:latin typeface="Consolas"/>
                <a:cs typeface="Segoe UI"/>
              </a:rPr>
              <a:t> n_seq, y.age </a:t>
            </a:r>
            <a:r>
              <a:rPr lang="es-CO" sz="2000" noProof="1">
                <a:solidFill>
                  <a:srgbClr val="81A1C1"/>
                </a:solidFill>
                <a:latin typeface="Consolas"/>
                <a:cs typeface="Segoe UI"/>
              </a:rPr>
              <a:t>AS</a:t>
            </a:r>
            <a:r>
              <a:rPr lang="es-CO" sz="2000" noProof="1">
                <a:solidFill>
                  <a:srgbClr val="D8DEE9"/>
                </a:solidFill>
                <a:latin typeface="Consolas"/>
                <a:cs typeface="Segoe UI"/>
              </a:rPr>
              <a:t> age </a:t>
            </a:r>
            <a:r>
              <a:rPr lang="es-CO" sz="2000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sz="2000" noProof="1">
                <a:solidFill>
                  <a:srgbClr val="81A1C1"/>
                </a:solidFill>
                <a:latin typeface="Consolas"/>
                <a:cs typeface="Segoe UI"/>
              </a:rPr>
              <a:t>FROM</a:t>
            </a:r>
            <a:r>
              <a:rPr lang="es-CO" sz="2000" noProof="1">
                <a:solidFill>
                  <a:srgbClr val="D8DEE9"/>
                </a:solidFill>
                <a:latin typeface="Consolas"/>
                <a:cs typeface="Segoe UI"/>
              </a:rPr>
              <a:t> y </a:t>
            </a:r>
            <a:r>
              <a:rPr lang="es-CO" sz="2000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sz="2000" noProof="1">
                <a:solidFill>
                  <a:srgbClr val="81A1C1"/>
                </a:solidFill>
                <a:latin typeface="Consolas"/>
                <a:cs typeface="Segoe UI"/>
              </a:rPr>
              <a:t>LEFT OUTER JOIN</a:t>
            </a:r>
            <a:r>
              <a:rPr lang="es-CO" sz="2000" noProof="1">
                <a:solidFill>
                  <a:srgbClr val="D8DEE9"/>
                </a:solidFill>
                <a:latin typeface="Consolas"/>
                <a:cs typeface="Segoe UI"/>
              </a:rPr>
              <a:t> n </a:t>
            </a:r>
            <a:r>
              <a:rPr lang="es-CO" sz="2000" noProof="1">
                <a:solidFill>
                  <a:srgbClr val="81A1C1"/>
                </a:solidFill>
                <a:latin typeface="Consolas"/>
                <a:cs typeface="Segoe UI"/>
              </a:rPr>
              <a:t>ON</a:t>
            </a:r>
            <a:r>
              <a:rPr lang="es-CO" sz="2000" noProof="1">
                <a:solidFill>
                  <a:srgbClr val="D8DEE9"/>
                </a:solidFill>
                <a:latin typeface="Consolas"/>
                <a:cs typeface="Segoe UI"/>
              </a:rPr>
              <a:t> y.age </a:t>
            </a:r>
            <a:r>
              <a:rPr lang="es-CO" sz="2000" noProof="1">
                <a:solidFill>
                  <a:srgbClr val="81A1C1"/>
                </a:solidFill>
                <a:latin typeface="Consolas"/>
                <a:cs typeface="Segoe UI"/>
              </a:rPr>
              <a:t>=</a:t>
            </a:r>
            <a:r>
              <a:rPr lang="es-CO" sz="2000" noProof="1">
                <a:solidFill>
                  <a:srgbClr val="D8DEE9"/>
                </a:solidFill>
                <a:latin typeface="Consolas"/>
                <a:cs typeface="Segoe UI"/>
              </a:rPr>
              <a:t> n.age;</a:t>
            </a:r>
            <a:r>
              <a:rPr lang="en-US" sz="2000">
                <a:solidFill>
                  <a:srgbClr val="D8DEE9"/>
                </a:solidFill>
                <a:latin typeface="Consolas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3820869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80A0-7C6B-4CC6-88BC-BF4AFA94A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>
                <a:ea typeface="+mj-lt"/>
                <a:cs typeface="+mj-lt"/>
              </a:rPr>
              <a:t>18. En la consulta anterior adicionar una columna donde se cuente los registros que tienen N y los registros que tienen Y.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55B68-EFE2-4333-BAFD-5F5AF8318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77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D47FD3E7-4A39-4DED-8D69-109BFF054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585668"/>
            <a:ext cx="6172199" cy="57112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F4FA9E-04BE-44A4-A9A7-FF3161336EC0}"/>
              </a:ext>
            </a:extLst>
          </p:cNvPr>
          <p:cNvSpPr txBox="1"/>
          <p:nvPr/>
        </p:nvSpPr>
        <p:spPr>
          <a:xfrm>
            <a:off x="594852" y="263014"/>
            <a:ext cx="5078361" cy="6340197"/>
          </a:xfrm>
          <a:prstGeom prst="rect">
            <a:avLst/>
          </a:prstGeom>
          <a:solidFill>
            <a:srgbClr val="2E344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CO" sz="1400" noProof="1">
                <a:solidFill>
                  <a:srgbClr val="81A1C1"/>
                </a:solidFill>
                <a:latin typeface="Consolas"/>
                <a:cs typeface="Segoe UI"/>
              </a:rPr>
              <a:t>WITH</a:t>
            </a:r>
            <a:r>
              <a:rPr lang="es-CO" sz="1400" noProof="1">
                <a:solidFill>
                  <a:srgbClr val="D8DEE9"/>
                </a:solidFill>
                <a:latin typeface="Consolas"/>
                <a:cs typeface="Segoe UI"/>
              </a:rPr>
              <a:t>  </a:t>
            </a:r>
            <a:r>
              <a:rPr lang="es-CO" sz="1400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sz="1400" noProof="1">
                <a:solidFill>
                  <a:srgbClr val="D8DEE9"/>
                </a:solidFill>
                <a:latin typeface="Consolas"/>
                <a:cs typeface="Segoe UI"/>
              </a:rPr>
              <a:t>    y_count </a:t>
            </a:r>
            <a:r>
              <a:rPr lang="es-CO" sz="1400" noProof="1">
                <a:solidFill>
                  <a:srgbClr val="81A1C1"/>
                </a:solidFill>
                <a:latin typeface="Consolas"/>
                <a:cs typeface="Segoe UI"/>
              </a:rPr>
              <a:t>AS</a:t>
            </a:r>
            <a:r>
              <a:rPr lang="es-CO" sz="1400" noProof="1">
                <a:solidFill>
                  <a:srgbClr val="D8DEE9"/>
                </a:solidFill>
                <a:latin typeface="Consolas"/>
                <a:cs typeface="Segoe UI"/>
              </a:rPr>
              <a:t> ( </a:t>
            </a:r>
            <a:r>
              <a:rPr lang="es-CO" sz="1400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sz="1400" noProof="1">
                <a:solidFill>
                  <a:srgbClr val="D8DEE9"/>
                </a:solidFill>
                <a:latin typeface="Consolas"/>
                <a:cs typeface="Segoe UI"/>
              </a:rPr>
              <a:t>        </a:t>
            </a:r>
            <a:r>
              <a:rPr lang="es-CO" sz="1400" noProof="1">
                <a:solidFill>
                  <a:srgbClr val="81A1C1"/>
                </a:solidFill>
                <a:latin typeface="Consolas"/>
                <a:cs typeface="Segoe UI"/>
              </a:rPr>
              <a:t>SELECT</a:t>
            </a:r>
            <a:r>
              <a:rPr lang="es-CO" sz="1400" noProof="1">
                <a:solidFill>
                  <a:srgbClr val="D8DEE9"/>
                </a:solidFill>
                <a:latin typeface="Consolas"/>
                <a:cs typeface="Segoe UI"/>
              </a:rPr>
              <a:t> </a:t>
            </a:r>
            <a:r>
              <a:rPr lang="es-CO" sz="1400" noProof="1">
                <a:solidFill>
                  <a:srgbClr val="88C0D0"/>
                </a:solidFill>
                <a:latin typeface="Consolas"/>
                <a:cs typeface="Segoe UI"/>
              </a:rPr>
              <a:t>count</a:t>
            </a:r>
            <a:r>
              <a:rPr lang="es-CO" sz="1400" noProof="1">
                <a:solidFill>
                  <a:srgbClr val="D8DEE9"/>
                </a:solidFill>
                <a:latin typeface="Consolas"/>
                <a:cs typeface="Segoe UI"/>
              </a:rPr>
              <a:t>(</a:t>
            </a:r>
            <a:r>
              <a:rPr lang="es-CO" sz="1400" noProof="1">
                <a:solidFill>
                  <a:srgbClr val="81A1C1"/>
                </a:solidFill>
                <a:latin typeface="Consolas"/>
                <a:cs typeface="Segoe UI"/>
              </a:rPr>
              <a:t>*</a:t>
            </a:r>
            <a:r>
              <a:rPr lang="es-CO" sz="1400" noProof="1">
                <a:solidFill>
                  <a:srgbClr val="D8DEE9"/>
                </a:solidFill>
                <a:latin typeface="Consolas"/>
                <a:cs typeface="Segoe UI"/>
              </a:rPr>
              <a:t>) </a:t>
            </a:r>
            <a:r>
              <a:rPr lang="es-CO" sz="1400" noProof="1">
                <a:solidFill>
                  <a:srgbClr val="81A1C1"/>
                </a:solidFill>
                <a:latin typeface="Consolas"/>
                <a:cs typeface="Segoe UI"/>
              </a:rPr>
              <a:t>as</a:t>
            </a:r>
            <a:r>
              <a:rPr lang="es-CO" sz="1400" noProof="1">
                <a:solidFill>
                  <a:srgbClr val="D8DEE9"/>
                </a:solidFill>
                <a:latin typeface="Consolas"/>
                <a:cs typeface="Segoe UI"/>
              </a:rPr>
              <a:t> y_total_count </a:t>
            </a:r>
            <a:r>
              <a:rPr lang="es-CO" sz="1400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sz="1400" noProof="1">
                <a:solidFill>
                  <a:srgbClr val="D8DEE9"/>
                </a:solidFill>
                <a:latin typeface="Consolas"/>
                <a:cs typeface="Segoe UI"/>
              </a:rPr>
              <a:t>        </a:t>
            </a:r>
            <a:r>
              <a:rPr lang="es-CO" sz="1400" noProof="1">
                <a:solidFill>
                  <a:srgbClr val="81A1C1"/>
                </a:solidFill>
                <a:latin typeface="Consolas"/>
                <a:cs typeface="Segoe UI"/>
              </a:rPr>
              <a:t>FROM</a:t>
            </a:r>
            <a:r>
              <a:rPr lang="es-CO" sz="1400" noProof="1">
                <a:solidFill>
                  <a:srgbClr val="D8DEE9"/>
                </a:solidFill>
                <a:latin typeface="Consolas"/>
                <a:cs typeface="Segoe UI"/>
              </a:rPr>
              <a:t> challenge.challenge </a:t>
            </a:r>
            <a:r>
              <a:rPr lang="es-CO" sz="1400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sz="1400" noProof="1">
                <a:solidFill>
                  <a:srgbClr val="D8DEE9"/>
                </a:solidFill>
                <a:latin typeface="Consolas"/>
                <a:cs typeface="Segoe UI"/>
              </a:rPr>
              <a:t>        </a:t>
            </a:r>
            <a:r>
              <a:rPr lang="es-CO" sz="1400" noProof="1">
                <a:solidFill>
                  <a:srgbClr val="81A1C1"/>
                </a:solidFill>
                <a:latin typeface="Consolas"/>
                <a:cs typeface="Segoe UI"/>
              </a:rPr>
              <a:t>WHERE</a:t>
            </a:r>
            <a:r>
              <a:rPr lang="es-CO" sz="1400" noProof="1">
                <a:solidFill>
                  <a:srgbClr val="D8DEE9"/>
                </a:solidFill>
                <a:latin typeface="Consolas"/>
                <a:cs typeface="Segoe UI"/>
              </a:rPr>
              <a:t> yn </a:t>
            </a:r>
            <a:r>
              <a:rPr lang="es-CO" sz="1400" noProof="1">
                <a:solidFill>
                  <a:srgbClr val="81A1C1"/>
                </a:solidFill>
                <a:latin typeface="Consolas"/>
                <a:cs typeface="Segoe UI"/>
              </a:rPr>
              <a:t>=</a:t>
            </a:r>
            <a:r>
              <a:rPr lang="es-CO" sz="1400" noProof="1">
                <a:solidFill>
                  <a:srgbClr val="D8DEE9"/>
                </a:solidFill>
                <a:latin typeface="Consolas"/>
                <a:cs typeface="Segoe UI"/>
              </a:rPr>
              <a:t> </a:t>
            </a:r>
            <a:r>
              <a:rPr lang="es-CO" sz="1400" noProof="1">
                <a:solidFill>
                  <a:srgbClr val="ECEFF4"/>
                </a:solidFill>
                <a:latin typeface="Consolas"/>
                <a:cs typeface="Segoe UI"/>
              </a:rPr>
              <a:t>'</a:t>
            </a:r>
            <a:r>
              <a:rPr lang="es-CO" sz="1400" noProof="1">
                <a:solidFill>
                  <a:srgbClr val="A3BE8C"/>
                </a:solidFill>
                <a:latin typeface="Consolas"/>
                <a:cs typeface="Segoe UI"/>
              </a:rPr>
              <a:t>Y</a:t>
            </a:r>
            <a:r>
              <a:rPr lang="es-CO" sz="1400" noProof="1">
                <a:solidFill>
                  <a:srgbClr val="ECEFF4"/>
                </a:solidFill>
                <a:latin typeface="Consolas"/>
                <a:cs typeface="Segoe UI"/>
              </a:rPr>
              <a:t>'</a:t>
            </a:r>
            <a:r>
              <a:rPr lang="es-CO" sz="1400" noProof="1">
                <a:solidFill>
                  <a:srgbClr val="D8DEE9"/>
                </a:solidFill>
                <a:latin typeface="Consolas"/>
                <a:cs typeface="Segoe UI"/>
              </a:rPr>
              <a:t> </a:t>
            </a:r>
            <a:r>
              <a:rPr lang="es-CO" sz="1400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sz="1400" noProof="1">
                <a:solidFill>
                  <a:srgbClr val="D8DEE9"/>
                </a:solidFill>
                <a:latin typeface="Consolas"/>
                <a:cs typeface="Segoe UI"/>
              </a:rPr>
              <a:t>    ), </a:t>
            </a:r>
            <a:r>
              <a:rPr lang="es-CO" sz="1400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sz="1400" noProof="1">
                <a:solidFill>
                  <a:srgbClr val="D8DEE9"/>
                </a:solidFill>
                <a:latin typeface="Consolas"/>
                <a:cs typeface="Segoe UI"/>
              </a:rPr>
              <a:t>    n_count </a:t>
            </a:r>
            <a:r>
              <a:rPr lang="es-CO" sz="1400" noProof="1">
                <a:solidFill>
                  <a:srgbClr val="81A1C1"/>
                </a:solidFill>
                <a:latin typeface="Consolas"/>
                <a:cs typeface="Segoe UI"/>
              </a:rPr>
              <a:t>AS</a:t>
            </a:r>
            <a:r>
              <a:rPr lang="es-CO" sz="1400" noProof="1">
                <a:solidFill>
                  <a:srgbClr val="D8DEE9"/>
                </a:solidFill>
                <a:latin typeface="Consolas"/>
                <a:cs typeface="Segoe UI"/>
              </a:rPr>
              <a:t> ( </a:t>
            </a:r>
            <a:r>
              <a:rPr lang="es-CO" sz="1400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sz="1400" noProof="1">
                <a:solidFill>
                  <a:srgbClr val="D8DEE9"/>
                </a:solidFill>
                <a:latin typeface="Consolas"/>
                <a:cs typeface="Segoe UI"/>
              </a:rPr>
              <a:t>        </a:t>
            </a:r>
            <a:r>
              <a:rPr lang="es-CO" sz="1400" noProof="1">
                <a:solidFill>
                  <a:srgbClr val="81A1C1"/>
                </a:solidFill>
                <a:latin typeface="Consolas"/>
                <a:cs typeface="Segoe UI"/>
              </a:rPr>
              <a:t>SELECT</a:t>
            </a:r>
            <a:r>
              <a:rPr lang="es-CO" sz="1400" noProof="1">
                <a:solidFill>
                  <a:srgbClr val="D8DEE9"/>
                </a:solidFill>
                <a:latin typeface="Consolas"/>
                <a:cs typeface="Segoe UI"/>
              </a:rPr>
              <a:t> </a:t>
            </a:r>
            <a:r>
              <a:rPr lang="es-CO" sz="1400" noProof="1">
                <a:solidFill>
                  <a:srgbClr val="88C0D0"/>
                </a:solidFill>
                <a:latin typeface="Consolas"/>
                <a:cs typeface="Segoe UI"/>
              </a:rPr>
              <a:t>count</a:t>
            </a:r>
            <a:r>
              <a:rPr lang="es-CO" sz="1400" noProof="1">
                <a:solidFill>
                  <a:srgbClr val="D8DEE9"/>
                </a:solidFill>
                <a:latin typeface="Consolas"/>
                <a:cs typeface="Segoe UI"/>
              </a:rPr>
              <a:t>(</a:t>
            </a:r>
            <a:r>
              <a:rPr lang="es-CO" sz="1400" noProof="1">
                <a:solidFill>
                  <a:srgbClr val="81A1C1"/>
                </a:solidFill>
                <a:latin typeface="Consolas"/>
                <a:cs typeface="Segoe UI"/>
              </a:rPr>
              <a:t>*</a:t>
            </a:r>
            <a:r>
              <a:rPr lang="es-CO" sz="1400" noProof="1">
                <a:solidFill>
                  <a:srgbClr val="D8DEE9"/>
                </a:solidFill>
                <a:latin typeface="Consolas"/>
                <a:cs typeface="Segoe UI"/>
              </a:rPr>
              <a:t>) </a:t>
            </a:r>
            <a:r>
              <a:rPr lang="es-CO" sz="1400" noProof="1">
                <a:solidFill>
                  <a:srgbClr val="81A1C1"/>
                </a:solidFill>
                <a:latin typeface="Consolas"/>
                <a:cs typeface="Segoe UI"/>
              </a:rPr>
              <a:t>as</a:t>
            </a:r>
            <a:r>
              <a:rPr lang="es-CO" sz="1400" noProof="1">
                <a:solidFill>
                  <a:srgbClr val="D8DEE9"/>
                </a:solidFill>
                <a:latin typeface="Consolas"/>
                <a:cs typeface="Segoe UI"/>
              </a:rPr>
              <a:t> n_total_count </a:t>
            </a:r>
            <a:r>
              <a:rPr lang="es-CO" sz="1400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sz="1400" noProof="1">
                <a:solidFill>
                  <a:srgbClr val="D8DEE9"/>
                </a:solidFill>
                <a:latin typeface="Consolas"/>
                <a:cs typeface="Segoe UI"/>
              </a:rPr>
              <a:t>        </a:t>
            </a:r>
            <a:r>
              <a:rPr lang="es-CO" sz="1400" noProof="1">
                <a:solidFill>
                  <a:srgbClr val="81A1C1"/>
                </a:solidFill>
                <a:latin typeface="Consolas"/>
                <a:cs typeface="Segoe UI"/>
              </a:rPr>
              <a:t>FROM</a:t>
            </a:r>
            <a:r>
              <a:rPr lang="es-CO" sz="1400" noProof="1">
                <a:solidFill>
                  <a:srgbClr val="D8DEE9"/>
                </a:solidFill>
                <a:latin typeface="Consolas"/>
                <a:cs typeface="Segoe UI"/>
              </a:rPr>
              <a:t> challenge.challenge </a:t>
            </a:r>
            <a:r>
              <a:rPr lang="es-CO" sz="1400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sz="1400" noProof="1">
                <a:solidFill>
                  <a:srgbClr val="D8DEE9"/>
                </a:solidFill>
                <a:latin typeface="Consolas"/>
                <a:cs typeface="Segoe UI"/>
              </a:rPr>
              <a:t>        </a:t>
            </a:r>
            <a:r>
              <a:rPr lang="es-CO" sz="1400" noProof="1">
                <a:solidFill>
                  <a:srgbClr val="81A1C1"/>
                </a:solidFill>
                <a:latin typeface="Consolas"/>
                <a:cs typeface="Segoe UI"/>
              </a:rPr>
              <a:t>WHERE</a:t>
            </a:r>
            <a:r>
              <a:rPr lang="es-CO" sz="1400" noProof="1">
                <a:solidFill>
                  <a:srgbClr val="D8DEE9"/>
                </a:solidFill>
                <a:latin typeface="Consolas"/>
                <a:cs typeface="Segoe UI"/>
              </a:rPr>
              <a:t> yn </a:t>
            </a:r>
            <a:r>
              <a:rPr lang="es-CO" sz="1400" noProof="1">
                <a:solidFill>
                  <a:srgbClr val="81A1C1"/>
                </a:solidFill>
                <a:latin typeface="Consolas"/>
                <a:cs typeface="Segoe UI"/>
              </a:rPr>
              <a:t>=</a:t>
            </a:r>
            <a:r>
              <a:rPr lang="es-CO" sz="1400" noProof="1">
                <a:solidFill>
                  <a:srgbClr val="D8DEE9"/>
                </a:solidFill>
                <a:latin typeface="Consolas"/>
                <a:cs typeface="Segoe UI"/>
              </a:rPr>
              <a:t> </a:t>
            </a:r>
            <a:r>
              <a:rPr lang="es-CO" sz="1400" noProof="1">
                <a:solidFill>
                  <a:srgbClr val="ECEFF4"/>
                </a:solidFill>
                <a:latin typeface="Consolas"/>
                <a:cs typeface="Segoe UI"/>
              </a:rPr>
              <a:t>'</a:t>
            </a:r>
            <a:r>
              <a:rPr lang="es-CO" sz="1400" noProof="1">
                <a:solidFill>
                  <a:srgbClr val="A3BE8C"/>
                </a:solidFill>
                <a:latin typeface="Consolas"/>
                <a:cs typeface="Segoe UI"/>
              </a:rPr>
              <a:t>N</a:t>
            </a:r>
            <a:r>
              <a:rPr lang="es-CO" sz="1400" noProof="1">
                <a:solidFill>
                  <a:srgbClr val="ECEFF4"/>
                </a:solidFill>
                <a:latin typeface="Consolas"/>
                <a:cs typeface="Segoe UI"/>
              </a:rPr>
              <a:t>'</a:t>
            </a:r>
            <a:r>
              <a:rPr lang="es-CO" sz="1400" noProof="1">
                <a:solidFill>
                  <a:srgbClr val="D8DEE9"/>
                </a:solidFill>
                <a:latin typeface="Consolas"/>
                <a:cs typeface="Segoe UI"/>
              </a:rPr>
              <a:t> </a:t>
            </a:r>
            <a:r>
              <a:rPr lang="es-CO" sz="1400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sz="1400" noProof="1">
                <a:solidFill>
                  <a:srgbClr val="D8DEE9"/>
                </a:solidFill>
                <a:latin typeface="Consolas"/>
                <a:cs typeface="Segoe UI"/>
              </a:rPr>
              <a:t>    ), </a:t>
            </a:r>
            <a:r>
              <a:rPr lang="es-CO" sz="1400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sz="1400" noProof="1">
                <a:solidFill>
                  <a:srgbClr val="D8DEE9"/>
                </a:solidFill>
                <a:latin typeface="Consolas"/>
                <a:cs typeface="Segoe UI"/>
              </a:rPr>
              <a:t>    y </a:t>
            </a:r>
            <a:r>
              <a:rPr lang="es-CO" sz="1400" noProof="1">
                <a:solidFill>
                  <a:srgbClr val="81A1C1"/>
                </a:solidFill>
                <a:latin typeface="Consolas"/>
                <a:cs typeface="Segoe UI"/>
              </a:rPr>
              <a:t>AS</a:t>
            </a:r>
            <a:r>
              <a:rPr lang="es-CO" sz="1400" noProof="1">
                <a:solidFill>
                  <a:srgbClr val="D8DEE9"/>
                </a:solidFill>
                <a:latin typeface="Consolas"/>
                <a:cs typeface="Segoe UI"/>
              </a:rPr>
              <a:t> ( </a:t>
            </a:r>
            <a:r>
              <a:rPr lang="es-CO" sz="1400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sz="1400" noProof="1">
                <a:solidFill>
                  <a:srgbClr val="D8DEE9"/>
                </a:solidFill>
                <a:latin typeface="Consolas"/>
                <a:cs typeface="Segoe UI"/>
              </a:rPr>
              <a:t>        </a:t>
            </a:r>
            <a:r>
              <a:rPr lang="es-CO" sz="1400" noProof="1">
                <a:solidFill>
                  <a:srgbClr val="81A1C1"/>
                </a:solidFill>
                <a:latin typeface="Consolas"/>
                <a:cs typeface="Segoe UI"/>
              </a:rPr>
              <a:t>SELECT</a:t>
            </a:r>
            <a:r>
              <a:rPr lang="es-CO" sz="1400" noProof="1">
                <a:solidFill>
                  <a:srgbClr val="D8DEE9"/>
                </a:solidFill>
                <a:latin typeface="Consolas"/>
                <a:cs typeface="Segoe UI"/>
              </a:rPr>
              <a:t> seq, age, yn, y_total_count </a:t>
            </a:r>
            <a:r>
              <a:rPr lang="es-CO" sz="1400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sz="1400" noProof="1">
                <a:solidFill>
                  <a:srgbClr val="D8DEE9"/>
                </a:solidFill>
                <a:latin typeface="Consolas"/>
                <a:cs typeface="Segoe UI"/>
              </a:rPr>
              <a:t>        </a:t>
            </a:r>
            <a:r>
              <a:rPr lang="es-CO" sz="1400" noProof="1">
                <a:solidFill>
                  <a:srgbClr val="81A1C1"/>
                </a:solidFill>
                <a:latin typeface="Consolas"/>
                <a:cs typeface="Segoe UI"/>
              </a:rPr>
              <a:t>FROM</a:t>
            </a:r>
            <a:r>
              <a:rPr lang="es-CO" sz="1400" noProof="1">
                <a:solidFill>
                  <a:srgbClr val="D8DEE9"/>
                </a:solidFill>
                <a:latin typeface="Consolas"/>
                <a:cs typeface="Segoe UI"/>
              </a:rPr>
              <a:t> challenge.challenge, y_count </a:t>
            </a:r>
            <a:r>
              <a:rPr lang="es-CO" sz="1400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sz="1400" noProof="1">
                <a:solidFill>
                  <a:srgbClr val="D8DEE9"/>
                </a:solidFill>
                <a:latin typeface="Consolas"/>
                <a:cs typeface="Segoe UI"/>
              </a:rPr>
              <a:t>        </a:t>
            </a:r>
            <a:r>
              <a:rPr lang="es-CO" sz="1400" noProof="1">
                <a:solidFill>
                  <a:srgbClr val="81A1C1"/>
                </a:solidFill>
                <a:latin typeface="Consolas"/>
                <a:cs typeface="Segoe UI"/>
              </a:rPr>
              <a:t>WHERE</a:t>
            </a:r>
            <a:r>
              <a:rPr lang="es-CO" sz="1400" noProof="1">
                <a:solidFill>
                  <a:srgbClr val="D8DEE9"/>
                </a:solidFill>
                <a:latin typeface="Consolas"/>
                <a:cs typeface="Segoe UI"/>
              </a:rPr>
              <a:t> yn </a:t>
            </a:r>
            <a:r>
              <a:rPr lang="es-CO" sz="1400" noProof="1">
                <a:solidFill>
                  <a:srgbClr val="81A1C1"/>
                </a:solidFill>
                <a:latin typeface="Consolas"/>
                <a:cs typeface="Segoe UI"/>
              </a:rPr>
              <a:t>=</a:t>
            </a:r>
            <a:r>
              <a:rPr lang="es-CO" sz="1400" noProof="1">
                <a:solidFill>
                  <a:srgbClr val="D8DEE9"/>
                </a:solidFill>
                <a:latin typeface="Consolas"/>
                <a:cs typeface="Segoe UI"/>
              </a:rPr>
              <a:t> </a:t>
            </a:r>
            <a:r>
              <a:rPr lang="es-CO" sz="1400" noProof="1">
                <a:solidFill>
                  <a:srgbClr val="ECEFF4"/>
                </a:solidFill>
                <a:latin typeface="Consolas"/>
                <a:cs typeface="Segoe UI"/>
              </a:rPr>
              <a:t>'</a:t>
            </a:r>
            <a:r>
              <a:rPr lang="es-CO" sz="1400" noProof="1">
                <a:solidFill>
                  <a:srgbClr val="A3BE8C"/>
                </a:solidFill>
                <a:latin typeface="Consolas"/>
                <a:cs typeface="Segoe UI"/>
              </a:rPr>
              <a:t>Y</a:t>
            </a:r>
            <a:r>
              <a:rPr lang="es-CO" sz="1400" noProof="1">
                <a:solidFill>
                  <a:srgbClr val="ECEFF4"/>
                </a:solidFill>
                <a:latin typeface="Consolas"/>
                <a:cs typeface="Segoe UI"/>
              </a:rPr>
              <a:t>'</a:t>
            </a:r>
            <a:r>
              <a:rPr lang="es-CO" sz="1400" noProof="1">
                <a:solidFill>
                  <a:srgbClr val="D8DEE9"/>
                </a:solidFill>
                <a:latin typeface="Consolas"/>
                <a:cs typeface="Segoe UI"/>
              </a:rPr>
              <a:t> </a:t>
            </a:r>
            <a:r>
              <a:rPr lang="es-CO" sz="1400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sz="1400" noProof="1">
                <a:solidFill>
                  <a:srgbClr val="D8DEE9"/>
                </a:solidFill>
                <a:latin typeface="Consolas"/>
                <a:cs typeface="Segoe UI"/>
              </a:rPr>
              <a:t>    ), </a:t>
            </a:r>
            <a:r>
              <a:rPr lang="es-CO" sz="1400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sz="1400" noProof="1">
                <a:solidFill>
                  <a:srgbClr val="D8DEE9"/>
                </a:solidFill>
                <a:latin typeface="Consolas"/>
              </a:rPr>
              <a:t>    n </a:t>
            </a:r>
            <a:r>
              <a:rPr lang="es-CO" sz="1400" noProof="1">
                <a:solidFill>
                  <a:srgbClr val="81A1C1"/>
                </a:solidFill>
                <a:latin typeface="Consolas"/>
              </a:rPr>
              <a:t>AS</a:t>
            </a:r>
            <a:r>
              <a:rPr lang="es-CO" sz="1400" noProof="1">
                <a:solidFill>
                  <a:srgbClr val="D8DEE9"/>
                </a:solidFill>
                <a:latin typeface="Consolas"/>
              </a:rPr>
              <a:t> (  </a:t>
            </a:r>
            <a:endParaRPr lang="es-CO" sz="1400" noProof="1">
              <a:ea typeface="+mn-lt"/>
              <a:cs typeface="+mn-lt"/>
            </a:endParaRPr>
          </a:p>
          <a:p>
            <a:r>
              <a:rPr lang="es-CO" sz="1400" noProof="1">
                <a:solidFill>
                  <a:srgbClr val="D8DEE9"/>
                </a:solidFill>
                <a:latin typeface="Consolas"/>
              </a:rPr>
              <a:t>        </a:t>
            </a:r>
            <a:r>
              <a:rPr lang="es-CO" sz="1400" noProof="1">
                <a:solidFill>
                  <a:srgbClr val="81A1C1"/>
                </a:solidFill>
                <a:latin typeface="Consolas"/>
              </a:rPr>
              <a:t>SELECT</a:t>
            </a:r>
            <a:r>
              <a:rPr lang="es-CO" sz="1400" noProof="1">
                <a:solidFill>
                  <a:srgbClr val="D8DEE9"/>
                </a:solidFill>
                <a:latin typeface="Consolas"/>
              </a:rPr>
              <a:t> seq, age, yn, n_total_count  </a:t>
            </a:r>
            <a:endParaRPr lang="es-CO" sz="1400" noProof="1">
              <a:ea typeface="+mn-lt"/>
              <a:cs typeface="+mn-lt"/>
            </a:endParaRPr>
          </a:p>
          <a:p>
            <a:r>
              <a:rPr lang="es-CO" sz="1400" noProof="1">
                <a:solidFill>
                  <a:srgbClr val="D8DEE9"/>
                </a:solidFill>
                <a:latin typeface="Consolas"/>
              </a:rPr>
              <a:t>        </a:t>
            </a:r>
            <a:r>
              <a:rPr lang="es-CO" sz="1400" noProof="1">
                <a:solidFill>
                  <a:srgbClr val="81A1C1"/>
                </a:solidFill>
                <a:latin typeface="Consolas"/>
              </a:rPr>
              <a:t>FROM</a:t>
            </a:r>
            <a:r>
              <a:rPr lang="es-CO" sz="1400" noProof="1">
                <a:solidFill>
                  <a:srgbClr val="D8DEE9"/>
                </a:solidFill>
                <a:latin typeface="Consolas"/>
              </a:rPr>
              <a:t> challenge.challenge, n_count  </a:t>
            </a:r>
            <a:endParaRPr lang="es-CO" sz="1400" noProof="1">
              <a:ea typeface="+mn-lt"/>
              <a:cs typeface="+mn-lt"/>
            </a:endParaRPr>
          </a:p>
          <a:p>
            <a:r>
              <a:rPr lang="es-CO" sz="1400" noProof="1">
                <a:solidFill>
                  <a:srgbClr val="D8DEE9"/>
                </a:solidFill>
                <a:latin typeface="Consolas"/>
              </a:rPr>
              <a:t>        </a:t>
            </a:r>
            <a:r>
              <a:rPr lang="es-CO" sz="1400" noProof="1">
                <a:solidFill>
                  <a:srgbClr val="81A1C1"/>
                </a:solidFill>
                <a:latin typeface="Consolas"/>
              </a:rPr>
              <a:t>WHERE</a:t>
            </a:r>
            <a:r>
              <a:rPr lang="es-CO" sz="1400" noProof="1">
                <a:solidFill>
                  <a:srgbClr val="D8DEE9"/>
                </a:solidFill>
                <a:latin typeface="Consolas"/>
              </a:rPr>
              <a:t> yn </a:t>
            </a:r>
            <a:r>
              <a:rPr lang="es-CO" sz="1400" noProof="1">
                <a:solidFill>
                  <a:srgbClr val="81A1C1"/>
                </a:solidFill>
                <a:latin typeface="Consolas"/>
              </a:rPr>
              <a:t>=</a:t>
            </a:r>
            <a:r>
              <a:rPr lang="es-CO" sz="1400" noProof="1">
                <a:solidFill>
                  <a:srgbClr val="D8DEE9"/>
                </a:solidFill>
                <a:latin typeface="Consolas"/>
              </a:rPr>
              <a:t> </a:t>
            </a:r>
            <a:r>
              <a:rPr lang="es-CO" sz="1400" noProof="1">
                <a:solidFill>
                  <a:srgbClr val="ECEFF4"/>
                </a:solidFill>
                <a:latin typeface="Consolas"/>
              </a:rPr>
              <a:t>'</a:t>
            </a:r>
            <a:r>
              <a:rPr lang="es-CO" sz="1400" noProof="1">
                <a:solidFill>
                  <a:srgbClr val="A3BE8C"/>
                </a:solidFill>
                <a:latin typeface="Consolas"/>
              </a:rPr>
              <a:t>N</a:t>
            </a:r>
            <a:r>
              <a:rPr lang="es-CO" sz="1400" noProof="1">
                <a:solidFill>
                  <a:srgbClr val="ECEFF4"/>
                </a:solidFill>
                <a:latin typeface="Consolas"/>
              </a:rPr>
              <a:t>'</a:t>
            </a:r>
            <a:r>
              <a:rPr lang="es-CO" sz="1400" noProof="1">
                <a:solidFill>
                  <a:srgbClr val="D8DEE9"/>
                </a:solidFill>
                <a:latin typeface="Consolas"/>
              </a:rPr>
              <a:t>  </a:t>
            </a:r>
            <a:endParaRPr lang="es-CO" sz="1400" noProof="1">
              <a:ea typeface="+mn-lt"/>
              <a:cs typeface="+mn-lt"/>
            </a:endParaRPr>
          </a:p>
          <a:p>
            <a:r>
              <a:rPr lang="es-CO" sz="1400" noProof="1">
                <a:solidFill>
                  <a:srgbClr val="D8DEE9"/>
                </a:solidFill>
                <a:latin typeface="Consolas"/>
              </a:rPr>
              <a:t>    )  </a:t>
            </a:r>
            <a:endParaRPr lang="es-CO" sz="1400" noProof="1">
              <a:ea typeface="+mn-lt"/>
              <a:cs typeface="+mn-lt"/>
            </a:endParaRPr>
          </a:p>
          <a:p>
            <a:r>
              <a:rPr lang="es-CO" sz="1400" noProof="1">
                <a:solidFill>
                  <a:srgbClr val="81A1C1"/>
                </a:solidFill>
                <a:latin typeface="Consolas"/>
              </a:rPr>
              <a:t>SELECT</a:t>
            </a:r>
            <a:r>
              <a:rPr lang="es-CO" sz="1400" noProof="1">
                <a:solidFill>
                  <a:srgbClr val="D8DEE9"/>
                </a:solidFill>
                <a:latin typeface="Consolas"/>
              </a:rPr>
              <a:t>  </a:t>
            </a:r>
            <a:endParaRPr lang="es-CO" sz="1400" noProof="1">
              <a:ea typeface="+mn-lt"/>
              <a:cs typeface="+mn-lt"/>
            </a:endParaRPr>
          </a:p>
          <a:p>
            <a:r>
              <a:rPr lang="es-CO" sz="1400" noProof="1">
                <a:solidFill>
                  <a:srgbClr val="D8DEE9"/>
                </a:solidFill>
                <a:latin typeface="Consolas"/>
              </a:rPr>
              <a:t>    y.seq </a:t>
            </a:r>
            <a:r>
              <a:rPr lang="es-CO" sz="1400" noProof="1">
                <a:solidFill>
                  <a:srgbClr val="81A1C1"/>
                </a:solidFill>
                <a:latin typeface="Consolas"/>
              </a:rPr>
              <a:t>AS</a:t>
            </a:r>
            <a:r>
              <a:rPr lang="es-CO" sz="1400" noProof="1">
                <a:solidFill>
                  <a:srgbClr val="D8DEE9"/>
                </a:solidFill>
                <a:latin typeface="Consolas"/>
              </a:rPr>
              <a:t> y_seq,  </a:t>
            </a:r>
            <a:endParaRPr lang="es-CO" sz="1400" noProof="1">
              <a:ea typeface="+mn-lt"/>
              <a:cs typeface="+mn-lt"/>
            </a:endParaRPr>
          </a:p>
          <a:p>
            <a:r>
              <a:rPr lang="es-CO" sz="1400" noProof="1">
                <a:solidFill>
                  <a:srgbClr val="D8DEE9"/>
                </a:solidFill>
                <a:latin typeface="Consolas"/>
              </a:rPr>
              <a:t>    n.seq </a:t>
            </a:r>
            <a:r>
              <a:rPr lang="es-CO" sz="1400" noProof="1">
                <a:solidFill>
                  <a:srgbClr val="81A1C1"/>
                </a:solidFill>
                <a:latin typeface="Consolas"/>
              </a:rPr>
              <a:t>AS</a:t>
            </a:r>
            <a:r>
              <a:rPr lang="es-CO" sz="1400" noProof="1">
                <a:solidFill>
                  <a:srgbClr val="D8DEE9"/>
                </a:solidFill>
                <a:latin typeface="Consolas"/>
              </a:rPr>
              <a:t> n_seq,  </a:t>
            </a:r>
            <a:endParaRPr lang="es-CO" sz="1400" noProof="1">
              <a:ea typeface="+mn-lt"/>
              <a:cs typeface="+mn-lt"/>
            </a:endParaRPr>
          </a:p>
          <a:p>
            <a:r>
              <a:rPr lang="es-CO" sz="1400" noProof="1">
                <a:solidFill>
                  <a:srgbClr val="D8DEE9"/>
                </a:solidFill>
                <a:latin typeface="Consolas"/>
              </a:rPr>
              <a:t>    y.age </a:t>
            </a:r>
            <a:r>
              <a:rPr lang="es-CO" sz="1400" noProof="1">
                <a:solidFill>
                  <a:srgbClr val="81A1C1"/>
                </a:solidFill>
                <a:latin typeface="Consolas"/>
              </a:rPr>
              <a:t>AS</a:t>
            </a:r>
            <a:r>
              <a:rPr lang="es-CO" sz="1400" noProof="1">
                <a:solidFill>
                  <a:srgbClr val="D8DEE9"/>
                </a:solidFill>
                <a:latin typeface="Consolas"/>
              </a:rPr>
              <a:t> age,  </a:t>
            </a:r>
            <a:endParaRPr lang="es-CO" sz="1400" noProof="1">
              <a:ea typeface="+mn-lt"/>
              <a:cs typeface="+mn-lt"/>
            </a:endParaRPr>
          </a:p>
          <a:p>
            <a:r>
              <a:rPr lang="es-CO" sz="1400" noProof="1">
                <a:solidFill>
                  <a:srgbClr val="D8DEE9"/>
                </a:solidFill>
                <a:latin typeface="Consolas"/>
              </a:rPr>
              <a:t>    y_total_count,  </a:t>
            </a:r>
            <a:endParaRPr lang="es-CO" sz="1400" noProof="1">
              <a:ea typeface="+mn-lt"/>
              <a:cs typeface="+mn-lt"/>
            </a:endParaRPr>
          </a:p>
          <a:p>
            <a:r>
              <a:rPr lang="es-CO" sz="1400" noProof="1">
                <a:solidFill>
                  <a:srgbClr val="D8DEE9"/>
                </a:solidFill>
                <a:latin typeface="Consolas"/>
              </a:rPr>
              <a:t>    n_total_count  </a:t>
            </a:r>
            <a:endParaRPr lang="es-CO" sz="1400" noProof="1">
              <a:ea typeface="+mn-lt"/>
              <a:cs typeface="+mn-lt"/>
            </a:endParaRPr>
          </a:p>
          <a:p>
            <a:r>
              <a:rPr lang="es-CO" sz="1400" noProof="1">
                <a:solidFill>
                  <a:srgbClr val="81A1C1"/>
                </a:solidFill>
                <a:latin typeface="Consolas"/>
              </a:rPr>
              <a:t>FROM</a:t>
            </a:r>
            <a:r>
              <a:rPr lang="es-CO" sz="1400" noProof="1">
                <a:solidFill>
                  <a:srgbClr val="D8DEE9"/>
                </a:solidFill>
                <a:latin typeface="Consolas"/>
              </a:rPr>
              <a:t> y  </a:t>
            </a:r>
            <a:endParaRPr lang="es-CO" sz="1400" noProof="1">
              <a:ea typeface="+mn-lt"/>
              <a:cs typeface="+mn-lt"/>
            </a:endParaRPr>
          </a:p>
          <a:p>
            <a:r>
              <a:rPr lang="es-CO" sz="1400" noProof="1">
                <a:solidFill>
                  <a:srgbClr val="81A1C1"/>
                </a:solidFill>
                <a:latin typeface="Consolas"/>
              </a:rPr>
              <a:t>LEFT OUTER JOIN</a:t>
            </a:r>
            <a:r>
              <a:rPr lang="es-CO" sz="1400" noProof="1">
                <a:solidFill>
                  <a:srgbClr val="D8DEE9"/>
                </a:solidFill>
                <a:latin typeface="Consolas"/>
              </a:rPr>
              <a:t> n </a:t>
            </a:r>
            <a:r>
              <a:rPr lang="es-CO" sz="1400" noProof="1">
                <a:solidFill>
                  <a:srgbClr val="81A1C1"/>
                </a:solidFill>
                <a:latin typeface="Consolas"/>
              </a:rPr>
              <a:t>ON</a:t>
            </a:r>
            <a:r>
              <a:rPr lang="es-CO" sz="1400" noProof="1">
                <a:solidFill>
                  <a:srgbClr val="D8DEE9"/>
                </a:solidFill>
                <a:latin typeface="Consolas"/>
              </a:rPr>
              <a:t> y.age </a:t>
            </a:r>
            <a:r>
              <a:rPr lang="es-CO" sz="1400" noProof="1">
                <a:solidFill>
                  <a:srgbClr val="81A1C1"/>
                </a:solidFill>
                <a:latin typeface="Consolas"/>
              </a:rPr>
              <a:t>=</a:t>
            </a:r>
            <a:r>
              <a:rPr lang="es-CO" sz="1400" noProof="1">
                <a:solidFill>
                  <a:srgbClr val="D8DEE9"/>
                </a:solidFill>
                <a:latin typeface="Consolas"/>
              </a:rPr>
              <a:t> n.age; </a:t>
            </a:r>
            <a:endParaRPr lang="es-CO" sz="1400" noProof="1"/>
          </a:p>
        </p:txBody>
      </p:sp>
    </p:spTree>
    <p:extLst>
      <p:ext uri="{BB962C8B-B14F-4D97-AF65-F5344CB8AC3E}">
        <p14:creationId xmlns:p14="http://schemas.microsoft.com/office/powerpoint/2010/main" val="7792617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80A0-7C6B-4CC6-88BC-BF4AFA94A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>
                <a:ea typeface="+mj-lt"/>
                <a:cs typeface="+mj-lt"/>
              </a:rPr>
              <a:t>19. Crear una consulta que muestre el mes de los campos </a:t>
            </a:r>
            <a:r>
              <a:rPr lang="es-CO" err="1">
                <a:ea typeface="+mj-lt"/>
                <a:cs typeface="+mj-lt"/>
              </a:rPr>
              <a:t>birthday</a:t>
            </a:r>
            <a:r>
              <a:rPr lang="es-CO">
                <a:ea typeface="+mj-lt"/>
                <a:cs typeface="+mj-lt"/>
              </a:rPr>
              <a:t> y date.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55B68-EFE2-4333-BAFD-5F5AF8318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8146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74D8C7-E2A9-4890-8FE2-98E3AF8D46E3}"/>
              </a:ext>
            </a:extLst>
          </p:cNvPr>
          <p:cNvSpPr txBox="1"/>
          <p:nvPr/>
        </p:nvSpPr>
        <p:spPr>
          <a:xfrm>
            <a:off x="385917" y="2315496"/>
            <a:ext cx="6405715" cy="2431435"/>
          </a:xfrm>
          <a:prstGeom prst="rect">
            <a:avLst/>
          </a:prstGeom>
          <a:solidFill>
            <a:srgbClr val="2E344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CO" sz="2400" noProof="1">
                <a:solidFill>
                  <a:srgbClr val="81A1C1"/>
                </a:solidFill>
                <a:latin typeface="Consolas"/>
                <a:cs typeface="Segoe UI"/>
              </a:rPr>
              <a:t>SELECT</a:t>
            </a:r>
            <a:r>
              <a:rPr lang="es-CO" sz="2400" noProof="1">
                <a:solidFill>
                  <a:srgbClr val="D8DEE9"/>
                </a:solidFill>
                <a:latin typeface="Consolas"/>
                <a:cs typeface="Segoe UI"/>
              </a:rPr>
              <a:t> </a:t>
            </a:r>
            <a:r>
              <a:rPr lang="es-CO" sz="2400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sz="2400" noProof="1">
                <a:solidFill>
                  <a:srgbClr val="D8DEE9"/>
                </a:solidFill>
                <a:latin typeface="Consolas"/>
                <a:cs typeface="Segoe UI"/>
              </a:rPr>
              <a:t>    EXTRACT(</a:t>
            </a:r>
            <a:r>
              <a:rPr lang="es-CO" sz="2400" noProof="1">
                <a:solidFill>
                  <a:srgbClr val="88C0D0"/>
                </a:solidFill>
                <a:latin typeface="Consolas"/>
                <a:cs typeface="Segoe UI"/>
              </a:rPr>
              <a:t>MONTH</a:t>
            </a:r>
            <a:r>
              <a:rPr lang="es-CO" sz="2400" noProof="1">
                <a:solidFill>
                  <a:srgbClr val="D8DEE9"/>
                </a:solidFill>
                <a:latin typeface="Consolas"/>
                <a:cs typeface="Segoe UI"/>
              </a:rPr>
              <a:t> </a:t>
            </a:r>
            <a:r>
              <a:rPr lang="es-CO" sz="2400" noProof="1">
                <a:solidFill>
                  <a:srgbClr val="81A1C1"/>
                </a:solidFill>
                <a:latin typeface="Consolas"/>
                <a:cs typeface="Segoe UI"/>
              </a:rPr>
              <a:t>FROM</a:t>
            </a:r>
            <a:r>
              <a:rPr lang="es-CO" sz="2400" noProof="1">
                <a:solidFill>
                  <a:srgbClr val="D8DEE9"/>
                </a:solidFill>
                <a:latin typeface="Consolas"/>
                <a:cs typeface="Segoe UI"/>
              </a:rPr>
              <a:t> birthday) </a:t>
            </a:r>
            <a:r>
              <a:rPr lang="es-CO" sz="2400" noProof="1">
                <a:solidFill>
                  <a:srgbClr val="81A1C1"/>
                </a:solidFill>
                <a:latin typeface="Consolas"/>
                <a:cs typeface="Segoe UI"/>
              </a:rPr>
              <a:t>as</a:t>
            </a:r>
            <a:r>
              <a:rPr lang="es-CO" sz="2400" noProof="1">
                <a:solidFill>
                  <a:srgbClr val="D8DEE9"/>
                </a:solidFill>
                <a:latin typeface="Consolas"/>
                <a:cs typeface="Segoe UI"/>
              </a:rPr>
              <a:t> birthday_month, </a:t>
            </a:r>
            <a:r>
              <a:rPr lang="es-CO" sz="2400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sz="2400" noProof="1">
                <a:solidFill>
                  <a:srgbClr val="D8DEE9"/>
                </a:solidFill>
                <a:latin typeface="Consolas"/>
                <a:cs typeface="Segoe UI"/>
              </a:rPr>
              <a:t>    EXTRACT(</a:t>
            </a:r>
            <a:r>
              <a:rPr lang="es-CO" sz="2400" noProof="1">
                <a:solidFill>
                  <a:srgbClr val="88C0D0"/>
                </a:solidFill>
                <a:latin typeface="Consolas"/>
                <a:cs typeface="Segoe UI"/>
              </a:rPr>
              <a:t>MONTH</a:t>
            </a:r>
            <a:r>
              <a:rPr lang="es-CO" sz="2400" noProof="1">
                <a:solidFill>
                  <a:srgbClr val="D8DEE9"/>
                </a:solidFill>
                <a:latin typeface="Consolas"/>
                <a:cs typeface="Segoe UI"/>
              </a:rPr>
              <a:t> </a:t>
            </a:r>
            <a:r>
              <a:rPr lang="es-CO" sz="2400" noProof="1">
                <a:solidFill>
                  <a:srgbClr val="81A1C1"/>
                </a:solidFill>
                <a:latin typeface="Consolas"/>
                <a:cs typeface="Segoe UI"/>
              </a:rPr>
              <a:t>FROM</a:t>
            </a:r>
            <a:r>
              <a:rPr lang="es-CO" sz="2400" noProof="1">
                <a:solidFill>
                  <a:srgbClr val="D8DEE9"/>
                </a:solidFill>
                <a:latin typeface="Consolas"/>
                <a:cs typeface="Segoe UI"/>
              </a:rPr>
              <a:t> </a:t>
            </a:r>
            <a:r>
              <a:rPr lang="es-CO" sz="2400" noProof="1">
                <a:solidFill>
                  <a:srgbClr val="ECEFF4"/>
                </a:solidFill>
                <a:latin typeface="Consolas"/>
                <a:cs typeface="Segoe UI"/>
              </a:rPr>
              <a:t>"</a:t>
            </a:r>
            <a:r>
              <a:rPr lang="es-CO" sz="2400" noProof="1">
                <a:solidFill>
                  <a:srgbClr val="A3BE8C"/>
                </a:solidFill>
                <a:latin typeface="Consolas"/>
                <a:cs typeface="Segoe UI"/>
              </a:rPr>
              <a:t>date</a:t>
            </a:r>
            <a:r>
              <a:rPr lang="es-CO" sz="2400" noProof="1">
                <a:solidFill>
                  <a:srgbClr val="ECEFF4"/>
                </a:solidFill>
                <a:latin typeface="Consolas"/>
                <a:cs typeface="Segoe UI"/>
              </a:rPr>
              <a:t>"</a:t>
            </a:r>
            <a:r>
              <a:rPr lang="es-CO" sz="2400" noProof="1">
                <a:solidFill>
                  <a:srgbClr val="D8DEE9"/>
                </a:solidFill>
                <a:latin typeface="Consolas"/>
                <a:cs typeface="Segoe UI"/>
              </a:rPr>
              <a:t>) </a:t>
            </a:r>
            <a:r>
              <a:rPr lang="es-CO" sz="2400" noProof="1">
                <a:solidFill>
                  <a:srgbClr val="81A1C1"/>
                </a:solidFill>
                <a:latin typeface="Consolas"/>
                <a:cs typeface="Segoe UI"/>
              </a:rPr>
              <a:t>as</a:t>
            </a:r>
            <a:r>
              <a:rPr lang="es-CO" sz="2400" noProof="1">
                <a:solidFill>
                  <a:srgbClr val="D8DEE9"/>
                </a:solidFill>
                <a:latin typeface="Consolas"/>
                <a:cs typeface="Segoe UI"/>
              </a:rPr>
              <a:t> date_month </a:t>
            </a:r>
            <a:r>
              <a:rPr lang="es-CO" sz="2400" noProof="1">
                <a:solidFill>
                  <a:srgbClr val="D8DEE9"/>
                </a:solidFill>
                <a:latin typeface="Consolas"/>
              </a:rPr>
              <a:t> </a:t>
            </a:r>
          </a:p>
          <a:p>
            <a:r>
              <a:rPr lang="es-CO" sz="2400" noProof="1">
                <a:solidFill>
                  <a:srgbClr val="81A1C1"/>
                </a:solidFill>
                <a:latin typeface="Consolas"/>
                <a:cs typeface="Segoe UI"/>
              </a:rPr>
              <a:t>FROM</a:t>
            </a:r>
            <a:r>
              <a:rPr lang="es-CO" sz="2400" noProof="1">
                <a:solidFill>
                  <a:srgbClr val="D8DEE9"/>
                </a:solidFill>
                <a:latin typeface="Consolas"/>
                <a:cs typeface="Segoe UI"/>
              </a:rPr>
              <a:t> challenge.challenge;</a:t>
            </a:r>
            <a:r>
              <a:rPr lang="en-US" sz="3200">
                <a:solidFill>
                  <a:srgbClr val="D8DEE9"/>
                </a:solidFill>
                <a:latin typeface="Consolas"/>
              </a:rPr>
              <a:t> </a:t>
            </a:r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7BD6C5B5-5587-4D55-B5E3-150C0131D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368" y="459723"/>
            <a:ext cx="4721941" cy="612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911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80A0-7C6B-4CC6-88BC-BF4AFA94A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>
                <a:ea typeface="+mj-lt"/>
                <a:cs typeface="+mj-lt"/>
              </a:rPr>
              <a:t>20. Eliminar los 100.000 registros insertados por el grupo.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55B68-EFE2-4333-BAFD-5F5AF8318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127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33903E-D6E0-4B8F-9DCB-838989F44D50}"/>
              </a:ext>
            </a:extLst>
          </p:cNvPr>
          <p:cNvSpPr txBox="1"/>
          <p:nvPr/>
        </p:nvSpPr>
        <p:spPr>
          <a:xfrm>
            <a:off x="1602658" y="1713271"/>
            <a:ext cx="8974392" cy="5847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CO" sz="3200">
                <a:solidFill>
                  <a:srgbClr val="81A1C1"/>
                </a:solidFill>
                <a:latin typeface="Consolas"/>
              </a:rPr>
              <a:t>TRUNCATE</a:t>
            </a:r>
            <a:r>
              <a:rPr lang="es-CO" sz="3200">
                <a:solidFill>
                  <a:srgbClr val="D8DEE9"/>
                </a:solidFill>
                <a:latin typeface="Consolas"/>
              </a:rPr>
              <a:t> </a:t>
            </a:r>
            <a:r>
              <a:rPr lang="es-CO" sz="3200">
                <a:solidFill>
                  <a:srgbClr val="81A1C1"/>
                </a:solidFill>
                <a:latin typeface="Consolas"/>
              </a:rPr>
              <a:t>TABLE</a:t>
            </a:r>
            <a:r>
              <a:rPr lang="es-CO" sz="3200">
                <a:solidFill>
                  <a:srgbClr val="D8DEE9"/>
                </a:solidFill>
                <a:latin typeface="Consolas"/>
              </a:rPr>
              <a:t> </a:t>
            </a:r>
            <a:r>
              <a:rPr lang="es-CO" sz="3200" err="1">
                <a:solidFill>
                  <a:srgbClr val="D8DEE9"/>
                </a:solidFill>
                <a:latin typeface="Consolas"/>
              </a:rPr>
              <a:t>challenge.challenge</a:t>
            </a:r>
            <a:r>
              <a:rPr lang="es-CO" sz="3200">
                <a:solidFill>
                  <a:srgbClr val="D8DEE9"/>
                </a:solidFill>
                <a:latin typeface="Consolas"/>
              </a:rPr>
              <a:t>;</a:t>
            </a:r>
            <a:r>
              <a:rPr lang="en-US" sz="1050">
                <a:solidFill>
                  <a:srgbClr val="D8DEE9"/>
                </a:solidFill>
                <a:latin typeface="Consolas"/>
              </a:rPr>
              <a:t> </a:t>
            </a:r>
            <a:endParaRPr lang="en-US"/>
          </a:p>
        </p:txBody>
      </p:sp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93B0125-227D-40F8-A5A9-750680E46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658" y="2862543"/>
            <a:ext cx="8974393" cy="184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89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80A0-7C6B-4CC6-88BC-BF4AFA94A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>
                <a:ea typeface="+mj-lt"/>
                <a:cs typeface="+mj-lt"/>
              </a:rPr>
              <a:t>3. Crear un usuario de lectura/escritura.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55B68-EFE2-4333-BAFD-5F5AF8318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756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5084E7-72E4-4943-91DE-8DEB6A68EAD8}"/>
              </a:ext>
            </a:extLst>
          </p:cNvPr>
          <p:cNvSpPr txBox="1"/>
          <p:nvPr/>
        </p:nvSpPr>
        <p:spPr>
          <a:xfrm>
            <a:off x="489037" y="1024264"/>
            <a:ext cx="6799414" cy="4801314"/>
          </a:xfrm>
          <a:prstGeom prst="rect">
            <a:avLst/>
          </a:prstGeom>
          <a:solidFill>
            <a:srgbClr val="2E344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CO" sz="32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CREATE</a:t>
            </a:r>
            <a:r>
              <a:rPr lang="es-CO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 USER </a:t>
            </a:r>
            <a:r>
              <a:rPr lang="es-CO" sz="3200" err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readwrite_user</a:t>
            </a:r>
            <a:r>
              <a:rPr lang="es-CO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 IDENTIFIED </a:t>
            </a:r>
            <a:r>
              <a:rPr lang="es-CO" sz="32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BY</a:t>
            </a:r>
            <a:r>
              <a:rPr lang="es-CO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 </a:t>
            </a:r>
            <a:r>
              <a:rPr lang="es-CO" sz="3200">
                <a:solidFill>
                  <a:srgbClr val="ECEFF4"/>
                </a:solidFill>
                <a:latin typeface="Consolas"/>
                <a:ea typeface="+mn-lt"/>
                <a:cs typeface="Segoe UI"/>
              </a:rPr>
              <a:t>"</a:t>
            </a:r>
            <a:r>
              <a:rPr lang="es-CO" sz="3200" err="1">
                <a:solidFill>
                  <a:srgbClr val="A3BE8C"/>
                </a:solidFill>
                <a:latin typeface="Consolas"/>
                <a:ea typeface="+mn-lt"/>
                <a:cs typeface="Segoe UI"/>
              </a:rPr>
              <a:t>password</a:t>
            </a:r>
            <a:r>
              <a:rPr lang="es-CO" sz="3200">
                <a:solidFill>
                  <a:srgbClr val="ECEFF4"/>
                </a:solidFill>
                <a:latin typeface="Consolas"/>
                <a:ea typeface="+mn-lt"/>
                <a:cs typeface="Segoe UI"/>
              </a:rPr>
              <a:t>"</a:t>
            </a:r>
            <a:r>
              <a:rPr lang="es-CO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; </a:t>
            </a:r>
            <a:endParaRPr lang="en-US">
              <a:solidFill>
                <a:srgbClr val="000000"/>
              </a:solidFill>
              <a:latin typeface="Calibri" panose="020F0502020204030204"/>
              <a:ea typeface="+mn-lt"/>
              <a:cs typeface="+mn-lt"/>
            </a:endParaRPr>
          </a:p>
          <a:p>
            <a:endParaRPr lang="en-US">
              <a:cs typeface="Calibri"/>
            </a:endParaRPr>
          </a:p>
          <a:p>
            <a:r>
              <a:rPr lang="es-CO" sz="32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GRANT</a:t>
            </a:r>
            <a:r>
              <a:rPr lang="es-CO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n-US" sz="3200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 </a:t>
            </a:r>
            <a:endParaRPr lang="en-US">
              <a:solidFill>
                <a:srgbClr val="D8DEE9"/>
              </a:solidFill>
              <a:latin typeface="Consolas"/>
            </a:endParaRPr>
          </a:p>
          <a:p>
            <a:r>
              <a:rPr lang="es-CO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 </a:t>
            </a:r>
            <a:r>
              <a:rPr lang="es-CO" sz="32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CREATE</a:t>
            </a:r>
            <a:r>
              <a:rPr lang="es-CO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 </a:t>
            </a:r>
            <a:r>
              <a:rPr lang="es-CO" sz="32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SESSION</a:t>
            </a:r>
            <a:r>
              <a:rPr lang="es-CO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, </a:t>
            </a:r>
            <a:r>
              <a:rPr lang="en-US" sz="3200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 </a:t>
            </a:r>
            <a:endParaRPr lang="en-US"/>
          </a:p>
          <a:p>
            <a:r>
              <a:rPr lang="es-CO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 </a:t>
            </a:r>
            <a:r>
              <a:rPr lang="es-CO" sz="32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SELECT</a:t>
            </a:r>
            <a:r>
              <a:rPr lang="es-CO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 ANY </a:t>
            </a:r>
            <a:r>
              <a:rPr lang="es-CO" sz="32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TABLE</a:t>
            </a:r>
            <a:r>
              <a:rPr lang="es-CO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, </a:t>
            </a:r>
            <a:r>
              <a:rPr lang="en-US" sz="3200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 </a:t>
            </a:r>
            <a:endParaRPr lang="en-US"/>
          </a:p>
          <a:p>
            <a:r>
              <a:rPr lang="es-CO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 </a:t>
            </a:r>
            <a:r>
              <a:rPr lang="es-CO" sz="32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INSERT</a:t>
            </a:r>
            <a:r>
              <a:rPr lang="es-CO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 ANY </a:t>
            </a:r>
            <a:r>
              <a:rPr lang="es-CO" sz="32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TABLE</a:t>
            </a:r>
            <a:r>
              <a:rPr lang="es-CO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, </a:t>
            </a:r>
            <a:r>
              <a:rPr lang="en-US" sz="3200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 </a:t>
            </a:r>
            <a:endParaRPr lang="en-US"/>
          </a:p>
          <a:p>
            <a:r>
              <a:rPr lang="es-CO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 </a:t>
            </a:r>
            <a:r>
              <a:rPr lang="es-CO" sz="32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DELETE</a:t>
            </a:r>
            <a:r>
              <a:rPr lang="es-CO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 ANY </a:t>
            </a:r>
            <a:r>
              <a:rPr lang="es-CO" sz="32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TABLE</a:t>
            </a:r>
            <a:r>
              <a:rPr lang="es-CO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, </a:t>
            </a:r>
            <a:r>
              <a:rPr lang="en-US" sz="3200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 </a:t>
            </a:r>
            <a:endParaRPr lang="en-US">
              <a:solidFill>
                <a:srgbClr val="D8DEE9"/>
              </a:solidFill>
              <a:latin typeface="Consolas"/>
            </a:endParaRPr>
          </a:p>
          <a:p>
            <a:r>
              <a:rPr lang="es-CO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   </a:t>
            </a:r>
            <a:r>
              <a:rPr lang="es-CO" sz="32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UPDATE</a:t>
            </a:r>
            <a:r>
              <a:rPr lang="es-CO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 ANY </a:t>
            </a:r>
            <a:r>
              <a:rPr lang="es-CO" sz="32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TABLE</a:t>
            </a:r>
            <a:r>
              <a:rPr lang="es-CO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 </a:t>
            </a:r>
            <a:r>
              <a:rPr lang="en-US" sz="3200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 </a:t>
            </a:r>
            <a:endParaRPr lang="en-US"/>
          </a:p>
          <a:p>
            <a:r>
              <a:rPr lang="es-CO" sz="3200">
                <a:solidFill>
                  <a:srgbClr val="81A1C1"/>
                </a:solidFill>
                <a:latin typeface="Consolas"/>
                <a:ea typeface="+mn-lt"/>
                <a:cs typeface="Segoe UI"/>
              </a:rPr>
              <a:t>TO</a:t>
            </a:r>
            <a:r>
              <a:rPr lang="es-CO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 </a:t>
            </a:r>
            <a:r>
              <a:rPr lang="es-CO" sz="3200" err="1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readwrite_user</a:t>
            </a:r>
            <a:r>
              <a:rPr lang="es-CO" sz="3200">
                <a:solidFill>
                  <a:srgbClr val="D8DEE9"/>
                </a:solidFill>
                <a:latin typeface="Consolas"/>
                <a:ea typeface="+mn-lt"/>
                <a:cs typeface="Segoe UI"/>
              </a:rPr>
              <a:t>;</a:t>
            </a:r>
            <a:r>
              <a:rPr lang="en-US" sz="3200">
                <a:solidFill>
                  <a:srgbClr val="D8DEE9"/>
                </a:solidFill>
                <a:latin typeface="Consolas"/>
                <a:ea typeface="+mn-lt"/>
                <a:cs typeface="+mn-lt"/>
              </a:rPr>
              <a:t> </a:t>
            </a:r>
            <a:endParaRPr lang="en-US"/>
          </a:p>
        </p:txBody>
      </p:sp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8A9C71A-8E57-49B4-980D-6CF92EE49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673" y="2323750"/>
            <a:ext cx="4559473" cy="220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72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80A0-7C6B-4CC6-88BC-BF4AFA94A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>
                <a:ea typeface="+mj-lt"/>
                <a:cs typeface="+mj-lt"/>
              </a:rPr>
              <a:t>4. Crear una tabla llamada </a:t>
            </a:r>
            <a:r>
              <a:rPr lang="es-CO" err="1">
                <a:ea typeface="+mj-lt"/>
                <a:cs typeface="+mj-lt"/>
              </a:rPr>
              <a:t>challenge</a:t>
            </a:r>
            <a:r>
              <a:rPr lang="es-CO">
                <a:ea typeface="+mj-lt"/>
                <a:cs typeface="+mj-lt"/>
              </a:rPr>
              <a:t> con las especificaciones presentadas en la última sección del documento.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55B68-EFE2-4333-BAFD-5F5AF8318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045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67</Slides>
  <Notes>56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office theme</vt:lpstr>
      <vt:lpstr>Database Challenge</vt:lpstr>
      <vt:lpstr>PowerPoint Presentation</vt:lpstr>
      <vt:lpstr>1. Crear una base de datos challenge.</vt:lpstr>
      <vt:lpstr>PowerPoint Presentation</vt:lpstr>
      <vt:lpstr>2. Crear un usuario de solo lectura en la bd.</vt:lpstr>
      <vt:lpstr>PowerPoint Presentation</vt:lpstr>
      <vt:lpstr>3. Crear un usuario de lectura/escritura.</vt:lpstr>
      <vt:lpstr>PowerPoint Presentation</vt:lpstr>
      <vt:lpstr>4. Crear una tabla llamada challenge con las especificaciones presentadas en la última sección del documento.</vt:lpstr>
      <vt:lpstr>PowerPoint Presentation</vt:lpstr>
      <vt:lpstr>PowerPoint Presentation</vt:lpstr>
      <vt:lpstr>5. Crear una tabla llamada logo.</vt:lpstr>
      <vt:lpstr>PowerPoint Presentation</vt:lpstr>
      <vt:lpstr>PowerPoint Presentation</vt:lpstr>
      <vt:lpstr>6. Guardar el logo de Endava en la tabla logo.</vt:lpstr>
      <vt:lpstr>PowerPoint Presentation</vt:lpstr>
      <vt:lpstr>PowerPoint Presentation</vt:lpstr>
      <vt:lpstr>PowerPoint Presentation</vt:lpstr>
      <vt:lpstr>PowerPoint Presentation</vt:lpstr>
      <vt:lpstr>7. Hacer un back-up de la BD challenge.</vt:lpstr>
      <vt:lpstr>PowerPoint Presentation</vt:lpstr>
      <vt:lpstr>PowerPoint Presentation</vt:lpstr>
      <vt:lpstr>8. Borrar la base de datos challenge y recuperarla desde el back-up.</vt:lpstr>
      <vt:lpstr>Borrar la base de datos</vt:lpstr>
      <vt:lpstr>Recuperar la base de datos</vt:lpstr>
      <vt:lpstr>PowerPoint Presentation</vt:lpstr>
      <vt:lpstr>PowerPoint Presentation</vt:lpstr>
      <vt:lpstr>Comprobar que se recuperó la base de datos</vt:lpstr>
      <vt:lpstr>9. Borrar una tabla challenge y recuperarla desde el back-up.</vt:lpstr>
      <vt:lpstr>Borrar la tabla challenge</vt:lpstr>
      <vt:lpstr>Recuperar la tabla</vt:lpstr>
      <vt:lpstr>PowerPoint Presentation</vt:lpstr>
      <vt:lpstr>Comprobar que se recuperó la tabla</vt:lpstr>
      <vt:lpstr>10. Alterar la tabla challenge y adicionar un campo numérico denominado trgr.</vt:lpstr>
      <vt:lpstr>PowerPoint Presentation</vt:lpstr>
      <vt:lpstr>11. Actualizar el campo trgr con el valor de seq incrementando este valor en 100.</vt:lpstr>
      <vt:lpstr>PowerPoint Presentation</vt:lpstr>
      <vt:lpstr>PowerPoint Presentation</vt:lpstr>
      <vt:lpstr>12. Crear un stored procedure llamado calculus que calcule la media, mediana, moda, mínimo y máximo para el atributo ccnumber.</vt:lpstr>
      <vt:lpstr>PowerPoint Presentation</vt:lpstr>
      <vt:lpstr>PowerPoint Presentation</vt:lpstr>
      <vt:lpstr>13. Cree todas las estructuras (llaves, índices, vistas, colecciones, etc.) que usted considere pertinentes para que todo se realice a la mayor velocidad posible.</vt:lpstr>
      <vt:lpstr>Índices</vt:lpstr>
      <vt:lpstr>Índice de seq es creado automáticamente por ser la llave primaria.</vt:lpstr>
      <vt:lpstr>Creación de índice de columna yn</vt:lpstr>
      <vt:lpstr>Plan de consulta 18 CON índice</vt:lpstr>
      <vt:lpstr>Plan de consulta 18 SIN índice</vt:lpstr>
      <vt:lpstr>14. Generar 100.000 registros (con valores aleatorios pero que cada dato no exceda los límites máximos y mínimos de cada atributo) e insertarlos en la tabla challenge.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15. Generar una consulta donde liste todas las tablas del sistema.</vt:lpstr>
      <vt:lpstr>PowerPoint Presentation</vt:lpstr>
      <vt:lpstr>PowerPoint Presentation</vt:lpstr>
      <vt:lpstr>16. Generar una consulta donde liste todos los atributos.</vt:lpstr>
      <vt:lpstr>PowerPoint Presentation</vt:lpstr>
      <vt:lpstr>PowerPoint Presentation</vt:lpstr>
      <vt:lpstr>17. Generar una consulta que filtre aquellos registros que en la columna yn tienen un valor Y y cruzarlos con los que tienen un valor de N en el campo yn donde el campo age tenga el mismo.</vt:lpstr>
      <vt:lpstr>PowerPoint Presentation</vt:lpstr>
      <vt:lpstr>18. En la consulta anterior adicionar una columna donde se cuente los registros que tienen N y los registros que tienen Y.</vt:lpstr>
      <vt:lpstr>PowerPoint Presentation</vt:lpstr>
      <vt:lpstr>19. Crear una consulta que muestre el mes de los campos birthday y date.</vt:lpstr>
      <vt:lpstr>PowerPoint Presentation</vt:lpstr>
      <vt:lpstr>20. Eliminar los 100.000 registros insertados por el grupo.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2022-03-14T12:46:19Z</dcterms:created>
  <dcterms:modified xsi:type="dcterms:W3CDTF">2022-03-15T20:16:54Z</dcterms:modified>
</cp:coreProperties>
</file>